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847" r:id="rId2"/>
    <p:sldId id="846" r:id="rId3"/>
    <p:sldId id="849" r:id="rId4"/>
    <p:sldId id="848" r:id="rId5"/>
    <p:sldId id="854" r:id="rId6"/>
    <p:sldId id="900" r:id="rId7"/>
    <p:sldId id="856" r:id="rId8"/>
    <p:sldId id="858" r:id="rId9"/>
    <p:sldId id="857" r:id="rId10"/>
    <p:sldId id="859" r:id="rId11"/>
    <p:sldId id="860" r:id="rId12"/>
    <p:sldId id="861" r:id="rId13"/>
    <p:sldId id="862" r:id="rId14"/>
    <p:sldId id="863" r:id="rId15"/>
    <p:sldId id="883" r:id="rId16"/>
    <p:sldId id="884" r:id="rId17"/>
    <p:sldId id="864" r:id="rId18"/>
    <p:sldId id="865" r:id="rId19"/>
    <p:sldId id="885" r:id="rId20"/>
    <p:sldId id="866" r:id="rId21"/>
    <p:sldId id="886" r:id="rId22"/>
    <p:sldId id="867" r:id="rId23"/>
    <p:sldId id="887" r:id="rId24"/>
    <p:sldId id="868" r:id="rId25"/>
    <p:sldId id="881" r:id="rId26"/>
    <p:sldId id="869" r:id="rId27"/>
    <p:sldId id="870" r:id="rId28"/>
    <p:sldId id="871" r:id="rId29"/>
    <p:sldId id="872" r:id="rId30"/>
    <p:sldId id="873" r:id="rId31"/>
    <p:sldId id="874" r:id="rId32"/>
    <p:sldId id="875" r:id="rId33"/>
    <p:sldId id="876" r:id="rId34"/>
    <p:sldId id="877" r:id="rId35"/>
    <p:sldId id="878" r:id="rId36"/>
    <p:sldId id="879" r:id="rId37"/>
    <p:sldId id="882" r:id="rId38"/>
    <p:sldId id="888" r:id="rId39"/>
    <p:sldId id="889" r:id="rId40"/>
    <p:sldId id="890" r:id="rId41"/>
    <p:sldId id="891" r:id="rId42"/>
    <p:sldId id="892" r:id="rId43"/>
    <p:sldId id="893" r:id="rId44"/>
    <p:sldId id="895" r:id="rId45"/>
    <p:sldId id="896" r:id="rId46"/>
    <p:sldId id="898" r:id="rId47"/>
    <p:sldId id="897" r:id="rId48"/>
    <p:sldId id="899" r:id="rId49"/>
    <p:sldId id="880" r:id="rId50"/>
    <p:sldId id="90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1A290"/>
    <a:srgbClr val="292D43"/>
    <a:srgbClr val="1D202F"/>
    <a:srgbClr val="F0F0F0"/>
    <a:srgbClr val="215483"/>
    <a:srgbClr val="E5E5E5"/>
    <a:srgbClr val="434544"/>
    <a:srgbClr val="3B4353"/>
    <a:srgbClr val="2B3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9344" autoAdjust="0"/>
  </p:normalViewPr>
  <p:slideViewPr>
    <p:cSldViewPr snapToGrid="0">
      <p:cViewPr varScale="1">
        <p:scale>
          <a:sx n="100" d="100"/>
          <a:sy n="100" d="100"/>
        </p:scale>
        <p:origin x="84" y="7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F4984B-3BC7-47B1-9A81-F5C00AC7C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소프트웨어 설계 </a:t>
            </a:r>
            <a:r>
              <a:rPr lang="en-US" altLang="ko-KR"/>
              <a:t>5</a:t>
            </a:r>
            <a:r>
              <a:rPr lang="ko-KR" altLang="en-US"/>
              <a:t>조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9C2033-A8FD-4B54-904C-911F4ACC1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1C5E7-F9A3-4E2D-ABA2-6F9C8001110E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1198FB-C01E-41DA-9984-2CA4E6F881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6DFBF2-9459-4B65-B98A-1A3FEFF12D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55AB0-1DAC-4BE8-B0E9-0EEFEDE4BB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414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소프트웨어 설계 </a:t>
            </a:r>
            <a:r>
              <a:rPr lang="en-US" altLang="ko-KR"/>
              <a:t>5</a:t>
            </a:r>
            <a:r>
              <a:rPr lang="ko-KR" altLang="en-US"/>
              <a:t>조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07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68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500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026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829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75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947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045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989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955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15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284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89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58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75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955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35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89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150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580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289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68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336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230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483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702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980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631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80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345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424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12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78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525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48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863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80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213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39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606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074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153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9197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37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7026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46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3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32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091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42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A1AE8-6C6F-49F7-B98B-EBA410E1D214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435B-BBD4-479F-909F-AB8281620EC6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72D6-E517-4840-960A-B4CEC0AAEBAA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EE6F-5673-45CD-BEE9-4DAD0D9171B9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7CD5-4424-4E9C-9156-22D3AB9CA668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F4AE-865E-4D12-8E48-D15D75DA13BF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DE338-CB39-4C64-9239-AAFB11557C68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740F-DFCA-45E6-95E6-8375A7B3092D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10240-E1A3-47AB-B662-04975EABC327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06CD-19D6-48DE-B4E4-C078763F2180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A858-516E-4E7E-BDB8-8C2C22B2879C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F626E-798A-4CCF-B20C-1256B576DFF7}" type="datetime1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HuiJeong/KNU-20192-5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384447" y="2950965"/>
            <a:ext cx="424186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b="1" dirty="0" err="1">
                <a:solidFill>
                  <a:srgbClr val="FF5050"/>
                </a:solidFill>
              </a:rPr>
              <a:t>머구버스</a:t>
            </a:r>
            <a:endParaRPr lang="ko-KR" altLang="en-US" sz="2800" b="1" dirty="0">
              <a:solidFill>
                <a:srgbClr val="FF5050"/>
              </a:solidFill>
            </a:endParaRPr>
          </a:p>
          <a:p>
            <a:pPr algn="ctr"/>
            <a:r>
              <a:rPr lang="en-US" altLang="ko-KR" sz="3600" b="1" dirty="0">
                <a:solidFill>
                  <a:srgbClr val="FF5050"/>
                </a:solidFill>
              </a:rPr>
              <a:t>&lt;</a:t>
            </a:r>
            <a:r>
              <a:rPr lang="ko-KR" altLang="en-US" sz="3600" b="1" dirty="0">
                <a:solidFill>
                  <a:srgbClr val="FF5050"/>
                </a:solidFill>
              </a:rPr>
              <a:t>소프트웨어 설계</a:t>
            </a:r>
            <a:r>
              <a:rPr lang="en-US" altLang="ko-KR" sz="3600" b="1" dirty="0">
                <a:solidFill>
                  <a:srgbClr val="FF5050"/>
                </a:solidFill>
              </a:rPr>
              <a:t>&gt;</a:t>
            </a:r>
            <a:endParaRPr lang="en-US" altLang="ko-KR" sz="600" b="1" dirty="0">
              <a:solidFill>
                <a:srgbClr val="FF5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18668" y="3012497"/>
            <a:ext cx="2492990" cy="16004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</a:rPr>
              <a:t>       엄소연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</a:rPr>
              <a:t>       박준현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</a:rPr>
              <a:t>       김병섭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</a:rPr>
              <a:t>팀원 </a:t>
            </a:r>
            <a:r>
              <a:rPr lang="ko-KR" altLang="en-US" sz="2000" b="1" dirty="0" err="1">
                <a:solidFill>
                  <a:prstClr val="black"/>
                </a:solidFill>
              </a:rPr>
              <a:t>강민슬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</a:rPr>
              <a:t>조장 이희정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65181" y="206248"/>
            <a:ext cx="466163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 POINT </a:t>
            </a:r>
            <a:r>
              <a: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8681"/>
            <a:ext cx="12200727" cy="1370940"/>
            <a:chOff x="0" y="8681"/>
            <a:chExt cx="12200727" cy="1519855"/>
          </a:xfrm>
        </p:grpSpPr>
        <p:sp>
          <p:nvSpPr>
            <p:cNvPr id="10" name="직사각형 9"/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475827" y="2950965"/>
            <a:ext cx="542841" cy="80868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ko-KR" altLang="en-US" b="1" dirty="0"/>
              <a:t>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E0EFD5-198A-4337-B393-86E3EED6AE90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2" name="자유형 38">
              <a:extLst>
                <a:ext uri="{FF2B5EF4-FFF2-40B4-BE49-F238E27FC236}">
                  <a16:creationId xmlns:a16="http://schemas.microsoft.com/office/drawing/2014/main" id="{EE5B3414-53A0-49D8-86DA-9AD1FA1A97B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39">
              <a:extLst>
                <a:ext uri="{FF2B5EF4-FFF2-40B4-BE49-F238E27FC236}">
                  <a16:creationId xmlns:a16="http://schemas.microsoft.com/office/drawing/2014/main" id="{E30E9C99-BA8D-470A-98F8-608D24C2E346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40">
              <a:extLst>
                <a:ext uri="{FF2B5EF4-FFF2-40B4-BE49-F238E27FC236}">
                  <a16:creationId xmlns:a16="http://schemas.microsoft.com/office/drawing/2014/main" id="{4361CB33-CB45-47D5-9F18-F6BA0687E49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1">
              <a:extLst>
                <a:ext uri="{FF2B5EF4-FFF2-40B4-BE49-F238E27FC236}">
                  <a16:creationId xmlns:a16="http://schemas.microsoft.com/office/drawing/2014/main" id="{9B61AD31-81D0-4DB0-A79C-23F795FF807C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03FBE8-8325-45EF-B674-23E545FA97DB}"/>
              </a:ext>
            </a:extLst>
          </p:cNvPr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29" name="자유형 34">
              <a:extLst>
                <a:ext uri="{FF2B5EF4-FFF2-40B4-BE49-F238E27FC236}">
                  <a16:creationId xmlns:a16="http://schemas.microsoft.com/office/drawing/2014/main" id="{E06712DD-8E7D-4364-B848-C4D858F0249C}"/>
                </a:ext>
              </a:extLst>
            </p:cNvPr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35">
              <a:extLst>
                <a:ext uri="{FF2B5EF4-FFF2-40B4-BE49-F238E27FC236}">
                  <a16:creationId xmlns:a16="http://schemas.microsoft.com/office/drawing/2014/main" id="{09A1ED9B-BA58-45AA-84D4-E129615E0F26}"/>
                </a:ext>
              </a:extLst>
            </p:cNvPr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3">
              <a:extLst>
                <a:ext uri="{FF2B5EF4-FFF2-40B4-BE49-F238E27FC236}">
                  <a16:creationId xmlns:a16="http://schemas.microsoft.com/office/drawing/2014/main" id="{CB6D9C3B-3961-4459-94B2-0E30E5A6AD24}"/>
                </a:ext>
              </a:extLst>
            </p:cNvPr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34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7A6162-EF8B-4C6E-95CB-2994D816B861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96023-A0F8-4796-A573-7A52299093D4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F10811-CB09-4050-9F63-B3C33D571586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D43B5A7-45AE-4F26-ABBB-7F8276236EBC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32B5877-A20F-4C39-BD02-1DB9E93A9A08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AA30412-153F-425A-878B-7AD8B2287198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1EBC92-7432-4999-AEFF-68801D8E879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EF453B1-74DA-45EB-8A30-3BBE1081DD16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2">
              <a:extLst>
                <a:ext uri="{FF2B5EF4-FFF2-40B4-BE49-F238E27FC236}">
                  <a16:creationId xmlns:a16="http://schemas.microsoft.com/office/drawing/2014/main" id="{F082475B-5D4D-4780-86C0-D6A3ADA5B99D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55E34C2-0703-448B-91DD-C7BB980FD2FD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</a:t>
            </a:r>
            <a:r>
              <a:rPr lang="ko-KR" altLang="en-US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아키텍쳐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7382" y="1234372"/>
            <a:ext cx="241864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4.2 </a:t>
            </a:r>
            <a:r>
              <a:rPr lang="ko-KR" altLang="en-US" sz="2400" b="1" dirty="0"/>
              <a:t>시스템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모델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487" y="1726962"/>
            <a:ext cx="3805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4.2.1 Deployment Diagram</a:t>
            </a:r>
            <a:endParaRPr lang="ko-KR" altLang="en-US" sz="2200" b="1" dirty="0"/>
          </a:p>
        </p:txBody>
      </p:sp>
      <p:pic>
        <p:nvPicPr>
          <p:cNvPr id="1025" name="_x363105544" descr="EMB00003b7c4a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" y="2516633"/>
            <a:ext cx="9549790" cy="337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2A520A2-B578-487F-89BF-7BF46EE08C75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8" name="자유형 38">
              <a:extLst>
                <a:ext uri="{FF2B5EF4-FFF2-40B4-BE49-F238E27FC236}">
                  <a16:creationId xmlns:a16="http://schemas.microsoft.com/office/drawing/2014/main" id="{042A82F3-C80B-49C6-9505-5A290AEB148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39">
              <a:extLst>
                <a:ext uri="{FF2B5EF4-FFF2-40B4-BE49-F238E27FC236}">
                  <a16:creationId xmlns:a16="http://schemas.microsoft.com/office/drawing/2014/main" id="{06EC8BA2-2F2C-4930-8F1A-7F8F16DB1135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40">
              <a:extLst>
                <a:ext uri="{FF2B5EF4-FFF2-40B4-BE49-F238E27FC236}">
                  <a16:creationId xmlns:a16="http://schemas.microsoft.com/office/drawing/2014/main" id="{648E0C6A-4B7E-4ECF-9852-A35F55A10F0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1">
              <a:extLst>
                <a:ext uri="{FF2B5EF4-FFF2-40B4-BE49-F238E27FC236}">
                  <a16:creationId xmlns:a16="http://schemas.microsoft.com/office/drawing/2014/main" id="{2E9ABDC9-2F90-4798-A8AF-742A1518335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슬라이드 번호 개체 틀 10">
            <a:extLst>
              <a:ext uri="{FF2B5EF4-FFF2-40B4-BE49-F238E27FC236}">
                <a16:creationId xmlns:a16="http://schemas.microsoft.com/office/drawing/2014/main" id="{48EA2234-D4D9-42FD-B0AC-BB34CCEB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10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389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C4B770-586C-4D07-A13F-D57C0DDD55A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5D6C89-F9EC-42A5-A1B1-B008B7448CF3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D820339-57CD-4198-8C83-D0CAF798B369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0632F1-7159-4105-8E4C-A2DD5077F966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1BE3EC8-0BD9-44DB-865B-163A9DEA2B1B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181376D-9BF1-4569-8CF9-361CC7AF46EF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5A76989-C1C2-4EB4-952C-DE0E08DF095E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FC28CD-201B-4414-AF09-0F766959F1A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12">
              <a:extLst>
                <a:ext uri="{FF2B5EF4-FFF2-40B4-BE49-F238E27FC236}">
                  <a16:creationId xmlns:a16="http://schemas.microsoft.com/office/drawing/2014/main" id="{AD1F264C-CD0D-46A3-9A69-6FB3E657614D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9CC6603-E54B-46F8-8769-2939EBC1CBD7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49" name="_x363107864" descr="EMB00003b7c4a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1" y="1514463"/>
            <a:ext cx="7231833" cy="525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2A1A65-8FAB-4629-824E-5C02B2AE47D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42E3ADF9-FCF7-4068-A54A-C5C38497BF7C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B7A1F2E1-4C67-45D9-B3CB-26139B786AC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CE1F945F-1EFC-4D29-870D-0DDC1ABF4AC4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6CC58A48-45B1-4F15-84F8-16A65B032A9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43577" y="1263190"/>
            <a:ext cx="209479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정적 모델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876" y="1730139"/>
            <a:ext cx="2834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5.1.1 Class Diagram</a:t>
            </a:r>
            <a:endParaRPr lang="ko-KR" altLang="en-US" sz="2200" b="1" dirty="0"/>
          </a:p>
        </p:txBody>
      </p:sp>
      <p:sp>
        <p:nvSpPr>
          <p:cNvPr id="52" name="슬라이드 번호 개체 틀 10">
            <a:extLst>
              <a:ext uri="{FF2B5EF4-FFF2-40B4-BE49-F238E27FC236}">
                <a16:creationId xmlns:a16="http://schemas.microsoft.com/office/drawing/2014/main" id="{EF34CF01-8EEA-4089-BD2A-A22FB4D2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11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513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73E80E-C851-4CFE-A090-C4CC185AEADF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77C6811-16DF-49C5-949B-1A9C8F37C64C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D4DD3D0-2874-4E59-93DE-BE4B17DC0CE1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31BC81-C0F6-405A-BD53-FA7DEC7BEEE7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F571FE3-CBDF-4A8E-8841-33CC80B97C77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1EAECF-9C6D-4132-98D6-C8D8D3C52B78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68BDCFE-7EF8-4561-BF7A-AA2BAB30F557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A3C63F-86C1-458A-9585-9C9579E2E58D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12">
              <a:extLst>
                <a:ext uri="{FF2B5EF4-FFF2-40B4-BE49-F238E27FC236}">
                  <a16:creationId xmlns:a16="http://schemas.microsoft.com/office/drawing/2014/main" id="{944109EE-F40D-4DBB-A6B8-35FCFE36A9CD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06A52F7-1EAF-42D3-BC93-F48D200257D9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0BDC82-2ABC-403E-9793-3F163FB780AE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51BFAF64-2226-47C5-A74E-C2C5EDD2CFF4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542D0112-3EF6-41D8-98C1-61E4CB85765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CF1ED56B-9C87-4A95-9B21-4C3A3E7D1F97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BD2F2D19-21F0-46FA-A619-A61BBBE24632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2476" y="1393550"/>
            <a:ext cx="3540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5.1.2 Package Diagram</a:t>
            </a:r>
            <a:endParaRPr lang="ko-KR" altLang="en-US" sz="2400" b="1" dirty="0"/>
          </a:p>
        </p:txBody>
      </p:sp>
      <p:pic>
        <p:nvPicPr>
          <p:cNvPr id="3073" name="_x363107864" descr="EMB00003b7c4a4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90" y="2071155"/>
            <a:ext cx="8209016" cy="45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슬라이드 번호 개체 틀 10">
            <a:extLst>
              <a:ext uri="{FF2B5EF4-FFF2-40B4-BE49-F238E27FC236}">
                <a16:creationId xmlns:a16="http://schemas.microsoft.com/office/drawing/2014/main" id="{38F5E0F2-860B-4A9E-836A-80644B80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12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865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5B6C2C-66CA-42F9-A7EE-8970FDF74213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A8ED3F7-DD19-455F-B3FA-235D6F28E53A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86B7AC0-AC15-4BF3-A065-7F24FAC43B4C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9073950-6478-4227-8277-F41FDC06851F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4F0833A-E979-48A3-B499-7F6692464FA1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08760C6-50FD-4234-825C-7259AB302EB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063FD0-CF61-453E-9AE5-6D54F8541E31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17A6945-475F-4FF3-82B2-CFE1279CFE4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12">
              <a:extLst>
                <a:ext uri="{FF2B5EF4-FFF2-40B4-BE49-F238E27FC236}">
                  <a16:creationId xmlns:a16="http://schemas.microsoft.com/office/drawing/2014/main" id="{35832772-4CFF-42E1-92D9-2681B64B0FE1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C8382B-AEE7-4237-99D4-B3D7C0EF0995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BDF1C-E784-4C41-A37C-0636F27E97C3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A0C99F92-E469-4BB9-91C0-7E4DDFFCEC07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241C3D1C-59E0-4A77-B02A-60BDB767EB5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3546AD09-5FDC-4A57-976B-F41A9438D734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0D3D99C9-F1B8-48EF-8F18-65C9B18B3320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76758" y="1256497"/>
            <a:ext cx="18758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5.2 GUI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097" name="_x363107544" descr="EMB00003b7c4a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24" y="1377451"/>
            <a:ext cx="9035488" cy="545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5487" y="1712824"/>
            <a:ext cx="48413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5.2.1 Window Navigation Diagram</a:t>
            </a:r>
            <a:endParaRPr lang="ko-KR" altLang="en-US" sz="2200" b="1" dirty="0"/>
          </a:p>
        </p:txBody>
      </p:sp>
      <p:sp>
        <p:nvSpPr>
          <p:cNvPr id="52" name="슬라이드 번호 개체 틀 10">
            <a:extLst>
              <a:ext uri="{FF2B5EF4-FFF2-40B4-BE49-F238E27FC236}">
                <a16:creationId xmlns:a16="http://schemas.microsoft.com/office/drawing/2014/main" id="{73DA28C7-F664-4C20-849E-9688EFC2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13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12960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25013C-8A68-4CCB-9F36-6CF5630ECF36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92779A-E5E4-48D6-A5C1-0562F4FC62AB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686171-C9F5-4344-8D81-48AF0E3B1B4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EC02562-8479-47F1-9CCC-5014065789CA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05A2570-C5FD-4A69-B9C7-0BAF2B5F32D2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FCB2B17-0E6E-4CA7-A598-CC2A659AE9E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DB8044-28C6-4C4B-A360-4B1FE8D81D16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0C682E5-9B95-46D1-961C-6910CD04BAB2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2">
              <a:extLst>
                <a:ext uri="{FF2B5EF4-FFF2-40B4-BE49-F238E27FC236}">
                  <a16:creationId xmlns:a16="http://schemas.microsoft.com/office/drawing/2014/main" id="{5B9BD5E1-CBF7-49A4-A61F-1D09AA91C05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B727BA0-211F-4BA7-91DF-C8B4E03F3BEF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14698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654740" y="1775563"/>
            <a:ext cx="2882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&lt;&lt;Main Window&gt;&gt;</a:t>
            </a:r>
            <a:endParaRPr lang="ko-KR" altLang="en-US" sz="2200" b="1" dirty="0"/>
          </a:p>
        </p:txBody>
      </p:sp>
      <p:pic>
        <p:nvPicPr>
          <p:cNvPr id="5121" name="_x363107704" descr="DRW00003b7c4a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09" y="2248191"/>
            <a:ext cx="3019319" cy="44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557953584" descr="EMB000060bc1209">
            <a:extLst>
              <a:ext uri="{FF2B5EF4-FFF2-40B4-BE49-F238E27FC236}">
                <a16:creationId xmlns:a16="http://schemas.microsoft.com/office/drawing/2014/main" id="{00818F73-3C5B-4EC6-9971-6ABF76CEF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66" y="2245594"/>
            <a:ext cx="2620458" cy="43667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AD5DB85-599F-4753-AA7A-DE5ECE6EF46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7" name="자유형 38">
              <a:extLst>
                <a:ext uri="{FF2B5EF4-FFF2-40B4-BE49-F238E27FC236}">
                  <a16:creationId xmlns:a16="http://schemas.microsoft.com/office/drawing/2014/main" id="{9922F287-2BA0-4E4A-8EE7-8064833506E1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39">
              <a:extLst>
                <a:ext uri="{FF2B5EF4-FFF2-40B4-BE49-F238E27FC236}">
                  <a16:creationId xmlns:a16="http://schemas.microsoft.com/office/drawing/2014/main" id="{DA18E171-2FB2-4B7E-8460-C253AAE60C40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40">
              <a:extLst>
                <a:ext uri="{FF2B5EF4-FFF2-40B4-BE49-F238E27FC236}">
                  <a16:creationId xmlns:a16="http://schemas.microsoft.com/office/drawing/2014/main" id="{98C6D1D1-513C-49B4-9EA4-2F59302F523E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1">
              <a:extLst>
                <a:ext uri="{FF2B5EF4-FFF2-40B4-BE49-F238E27FC236}">
                  <a16:creationId xmlns:a16="http://schemas.microsoft.com/office/drawing/2014/main" id="{2854F71D-4083-4EEB-85B8-2625328E02C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슬라이드 번호 개체 틀 10">
            <a:extLst>
              <a:ext uri="{FF2B5EF4-FFF2-40B4-BE49-F238E27FC236}">
                <a16:creationId xmlns:a16="http://schemas.microsoft.com/office/drawing/2014/main" id="{C1011937-ECA2-4C65-81FF-2E425198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14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096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5A2873-C557-4BB6-BFD9-B9EC61C3055E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643AEE-6999-4701-80F5-FC3AB2005487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583D780-B4B7-4CF1-A9B1-89FCA1D1619F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32233B7-EB7E-44F9-9A6C-4E3141145BFC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0021DE1-AAF4-4751-B573-D3DAC25DAF2D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3A24B3-D586-4CA9-9951-063A39AD54E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15FEB3-7232-44B0-BECE-7D1191E32CCC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33BD719-6A31-43E9-AAAA-F40F25C0FF8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2">
              <a:extLst>
                <a:ext uri="{FF2B5EF4-FFF2-40B4-BE49-F238E27FC236}">
                  <a16:creationId xmlns:a16="http://schemas.microsoft.com/office/drawing/2014/main" id="{97C8D96F-2A35-44EE-ADF8-1481D4686A70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39E2952-5142-46E5-AF7C-A57AB13D8673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218770" y="1847198"/>
            <a:ext cx="5754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&lt;&lt;Bookmarked Bus Stop List Window&gt;&gt;</a:t>
            </a:r>
            <a:endParaRPr lang="ko-KR" altLang="en-US" sz="2200" b="1" dirty="0"/>
          </a:p>
        </p:txBody>
      </p:sp>
      <p:pic>
        <p:nvPicPr>
          <p:cNvPr id="5123" name="_x363107624" descr="DRW00003b7c4a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496" y="2278085"/>
            <a:ext cx="3004295" cy="4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557953008" descr="EMB000060bc120b">
            <a:extLst>
              <a:ext uri="{FF2B5EF4-FFF2-40B4-BE49-F238E27FC236}">
                <a16:creationId xmlns:a16="http://schemas.microsoft.com/office/drawing/2014/main" id="{09DA8308-5B0C-4942-BB38-2393204E4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91" y="2278085"/>
            <a:ext cx="2596303" cy="43265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1E04DE6-21D8-4F71-9368-C74EC9B36E7E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7" name="자유형 38">
              <a:extLst>
                <a:ext uri="{FF2B5EF4-FFF2-40B4-BE49-F238E27FC236}">
                  <a16:creationId xmlns:a16="http://schemas.microsoft.com/office/drawing/2014/main" id="{248D6089-B288-44D9-8FCC-DBE47FC65802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39">
              <a:extLst>
                <a:ext uri="{FF2B5EF4-FFF2-40B4-BE49-F238E27FC236}">
                  <a16:creationId xmlns:a16="http://schemas.microsoft.com/office/drawing/2014/main" id="{13684EF4-048D-4075-9F79-F14E5591748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40">
              <a:extLst>
                <a:ext uri="{FF2B5EF4-FFF2-40B4-BE49-F238E27FC236}">
                  <a16:creationId xmlns:a16="http://schemas.microsoft.com/office/drawing/2014/main" id="{00738C25-8699-4F11-864F-54E3DD1916FD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41">
              <a:extLst>
                <a:ext uri="{FF2B5EF4-FFF2-40B4-BE49-F238E27FC236}">
                  <a16:creationId xmlns:a16="http://schemas.microsoft.com/office/drawing/2014/main" id="{327F1FF4-D841-4D75-9335-C9FDC8744D5B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슬라이드 번호 개체 틀 10">
            <a:extLst>
              <a:ext uri="{FF2B5EF4-FFF2-40B4-BE49-F238E27FC236}">
                <a16:creationId xmlns:a16="http://schemas.microsoft.com/office/drawing/2014/main" id="{3BCD103B-1858-4C8E-937E-6828B29B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15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385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810772E7-9143-4AA5-8BBB-167B048C00FB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F6B61-64BD-454E-9920-09EED1BDE717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55B0E7B-F876-4E8D-8DD0-222332A9426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BCA5F2B-7A42-49B7-9E71-4A74408A6DEC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0E66B6-604C-41DF-8D83-8C9B7E7542B4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08E081E-714F-4D70-BEF0-9E39D7FD7DB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F7C5CE2-7FF9-4BE5-A547-E759BE6E6B40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7598510-FB65-49E8-B31D-280975275222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2">
              <a:extLst>
                <a:ext uri="{FF2B5EF4-FFF2-40B4-BE49-F238E27FC236}">
                  <a16:creationId xmlns:a16="http://schemas.microsoft.com/office/drawing/2014/main" id="{E36046C2-5FD8-48EA-A83B-86FD85DFEBD3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AA3A973-EA2E-4F98-B3E7-6F0BE4EFF62A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02515" y="1828941"/>
            <a:ext cx="4386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&lt;&lt;Bus Stop Search Window&gt;&gt;</a:t>
            </a:r>
            <a:endParaRPr lang="ko-KR" altLang="en-US" sz="2200" b="1" dirty="0"/>
          </a:p>
        </p:txBody>
      </p:sp>
      <p:pic>
        <p:nvPicPr>
          <p:cNvPr id="6145" name="_x363104904" descr="DRW00003b7c4a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85" y="2318968"/>
            <a:ext cx="3089166" cy="45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559218584" descr="EMB000060bc120d">
            <a:extLst>
              <a:ext uri="{FF2B5EF4-FFF2-40B4-BE49-F238E27FC236}">
                <a16:creationId xmlns:a16="http://schemas.microsoft.com/office/drawing/2014/main" id="{01D906D6-D284-4AE5-87F7-75DD6BB11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19" y="2325119"/>
            <a:ext cx="2666576" cy="444363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E5D114-9610-4FA0-9880-32D3975CD28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26F7DE5B-40C5-415B-8208-04A6893C6C9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027BAAEB-E5C5-44B7-922B-5A34BF7BE32C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FCE7C082-155F-4029-BB91-6071669475CC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D258A345-D60F-4F41-9E6A-88BB5FBA5265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슬라이드 번호 개체 틀 10">
            <a:extLst>
              <a:ext uri="{FF2B5EF4-FFF2-40B4-BE49-F238E27FC236}">
                <a16:creationId xmlns:a16="http://schemas.microsoft.com/office/drawing/2014/main" id="{893A35A6-304B-419F-BBF1-1647A100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16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1264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2411E7-E91E-4ACB-8FCE-E2C7E292CD5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18BDD7-D12A-4D24-AB83-C605A257489D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15036C-4CAB-4AE7-B7D5-32B07D00523E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3C4B37-35AA-42F5-9F7D-E81E4ED4FDA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2A5FEE1-BBFA-4AF6-9ADE-3D4BC46E5865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1DF66D-88FA-472B-ACFB-1152DEC8F7B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35A3679-63C3-404C-93CB-053E81A7CC07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1C9028E-68B7-4280-8815-C94F28EAD77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12">
              <a:extLst>
                <a:ext uri="{FF2B5EF4-FFF2-40B4-BE49-F238E27FC236}">
                  <a16:creationId xmlns:a16="http://schemas.microsoft.com/office/drawing/2014/main" id="{FDDBA018-6A2A-434F-8FB2-E3114E242B6A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059CEE1-7A74-41C6-95DD-130B7210827B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10872" y="1806768"/>
            <a:ext cx="39587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&lt;&lt;Bus Stop List Window&gt;&gt;</a:t>
            </a:r>
            <a:endParaRPr lang="ko-KR" altLang="en-US" sz="2200" b="1" dirty="0"/>
          </a:p>
        </p:txBody>
      </p:sp>
      <p:pic>
        <p:nvPicPr>
          <p:cNvPr id="6147" name="_x170266136" descr="DRW00003b7c4a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64" y="2317967"/>
            <a:ext cx="2971765" cy="4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558478312" descr="EMB000060bc120f">
            <a:extLst>
              <a:ext uri="{FF2B5EF4-FFF2-40B4-BE49-F238E27FC236}">
                <a16:creationId xmlns:a16="http://schemas.microsoft.com/office/drawing/2014/main" id="{4FCED5C7-7A98-4125-A292-C12FD721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04" y="2317967"/>
            <a:ext cx="2616602" cy="436036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7A140C-CDD0-49E4-A76C-504AA51325B4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24E592D3-62E7-4962-8CBD-0432AF91B88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9">
              <a:extLst>
                <a:ext uri="{FF2B5EF4-FFF2-40B4-BE49-F238E27FC236}">
                  <a16:creationId xmlns:a16="http://schemas.microsoft.com/office/drawing/2014/main" id="{12256995-7132-4C16-98FD-404CAA4C4D7C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0">
              <a:extLst>
                <a:ext uri="{FF2B5EF4-FFF2-40B4-BE49-F238E27FC236}">
                  <a16:creationId xmlns:a16="http://schemas.microsoft.com/office/drawing/2014/main" id="{8FE2F6CB-9DB6-4994-8D07-C0CFB414734E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1">
              <a:extLst>
                <a:ext uri="{FF2B5EF4-FFF2-40B4-BE49-F238E27FC236}">
                  <a16:creationId xmlns:a16="http://schemas.microsoft.com/office/drawing/2014/main" id="{8FD7DFCC-B7B3-4579-B601-67268B50650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54218944-6DCF-4CA0-B241-7244B1A47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17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52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0D8811BC-46B6-4AE1-80B6-64ADBAB30B38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E993B6-9220-44FF-A25D-983FE1CD6231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730C27C-3A70-4BB3-AD03-30C20B03D5D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E7FA8DE-5AA9-475A-B7E4-C36416084684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905F2D-C811-4B66-9A3A-8A78B8791B90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6301C8B-4D22-4843-B01C-2BF57CFBC9B9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AC6022C-386C-46E0-87ED-929FC3362132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9A91310-3326-4C18-94A2-35C9F5610055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12">
              <a:extLst>
                <a:ext uri="{FF2B5EF4-FFF2-40B4-BE49-F238E27FC236}">
                  <a16:creationId xmlns:a16="http://schemas.microsoft.com/office/drawing/2014/main" id="{A964DBE0-2428-4CC7-8820-263728CA4973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C1A210-A3AF-419B-ABBE-0CB7AAFE89FF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65181" y="1736419"/>
            <a:ext cx="5367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&lt;&lt;Bus Time without Bookmarking &gt;&gt;</a:t>
            </a:r>
            <a:endParaRPr lang="ko-KR" altLang="en-US" sz="2200" b="1" dirty="0"/>
          </a:p>
        </p:txBody>
      </p:sp>
      <p:pic>
        <p:nvPicPr>
          <p:cNvPr id="7169" name="_x364545856" descr="DRW00003b7c4a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577" y="2208385"/>
            <a:ext cx="2968191" cy="435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557955024" descr="EMB000060bc1211">
            <a:extLst>
              <a:ext uri="{FF2B5EF4-FFF2-40B4-BE49-F238E27FC236}">
                <a16:creationId xmlns:a16="http://schemas.microsoft.com/office/drawing/2014/main" id="{E1A402CE-F886-4318-9889-7C8144E9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06" y="2255705"/>
            <a:ext cx="2556664" cy="42604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66547D-FEC5-40A3-9AD1-B24DE8747D81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3" name="자유형 38">
              <a:extLst>
                <a:ext uri="{FF2B5EF4-FFF2-40B4-BE49-F238E27FC236}">
                  <a16:creationId xmlns:a16="http://schemas.microsoft.com/office/drawing/2014/main" id="{30848A96-7929-42D1-BAF8-58709B17D467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39">
              <a:extLst>
                <a:ext uri="{FF2B5EF4-FFF2-40B4-BE49-F238E27FC236}">
                  <a16:creationId xmlns:a16="http://schemas.microsoft.com/office/drawing/2014/main" id="{8965D1E7-4811-4D02-B431-80CC4831E45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40">
              <a:extLst>
                <a:ext uri="{FF2B5EF4-FFF2-40B4-BE49-F238E27FC236}">
                  <a16:creationId xmlns:a16="http://schemas.microsoft.com/office/drawing/2014/main" id="{D2184328-C820-4081-84BD-A06093700771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1">
              <a:extLst>
                <a:ext uri="{FF2B5EF4-FFF2-40B4-BE49-F238E27FC236}">
                  <a16:creationId xmlns:a16="http://schemas.microsoft.com/office/drawing/2014/main" id="{90AD3166-F5F3-49A9-99C1-CAC5F170A43C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슬라이드 번호 개체 틀 10">
            <a:extLst>
              <a:ext uri="{FF2B5EF4-FFF2-40B4-BE49-F238E27FC236}">
                <a16:creationId xmlns:a16="http://schemas.microsoft.com/office/drawing/2014/main" id="{CB77B1B3-C0F5-4013-A7DE-E4F108F2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18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8383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582E17-93BC-4E0A-A4A2-0F03A7E8F965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B9841C0-289E-4787-9D7C-5D09A205FE80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7DCF38C-1C8C-41D1-8128-2E9A07A25F3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26C8EB-F17B-40EE-A6DB-72AAD41B8918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7BD6BD0-09B9-42DB-B552-213F224B818A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79D30EA-F898-4127-9C15-29411AAE61BE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813C4FA-F04E-410F-A55C-46F2597F89F1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A3026CE-F8B4-41F1-A71A-0A63114C04B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12">
              <a:extLst>
                <a:ext uri="{FF2B5EF4-FFF2-40B4-BE49-F238E27FC236}">
                  <a16:creationId xmlns:a16="http://schemas.microsoft.com/office/drawing/2014/main" id="{BCC283A0-B800-44FF-9464-EA94F5D9D834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8D1A33B-089B-4F7B-BCB5-9A4BAF48AA82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8727" y="1303055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884675" y="1822652"/>
            <a:ext cx="5086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&lt;&lt;Bus Time with Bookmarking &gt;&gt;</a:t>
            </a:r>
            <a:endParaRPr lang="ko-KR" altLang="en-US" sz="2200" b="1" dirty="0"/>
          </a:p>
        </p:txBody>
      </p:sp>
      <p:pic>
        <p:nvPicPr>
          <p:cNvPr id="6145" name="_x557488280" descr="EMB000060bc1213">
            <a:extLst>
              <a:ext uri="{FF2B5EF4-FFF2-40B4-BE49-F238E27FC236}">
                <a16:creationId xmlns:a16="http://schemas.microsoft.com/office/drawing/2014/main" id="{252BA241-CD67-426C-A8E9-DA895022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88" y="2342249"/>
            <a:ext cx="2572985" cy="428767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557953296" descr="DRW000060bc1228">
            <a:extLst>
              <a:ext uri="{FF2B5EF4-FFF2-40B4-BE49-F238E27FC236}">
                <a16:creationId xmlns:a16="http://schemas.microsoft.com/office/drawing/2014/main" id="{A8FB6C69-16A7-424F-B1B9-188EF048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36" y="2329563"/>
            <a:ext cx="2928261" cy="42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C5C9C3-0F7F-467A-97C5-9B8C08104C34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3" name="자유형 38">
              <a:extLst>
                <a:ext uri="{FF2B5EF4-FFF2-40B4-BE49-F238E27FC236}">
                  <a16:creationId xmlns:a16="http://schemas.microsoft.com/office/drawing/2014/main" id="{9A9A422E-A17C-430D-8311-7D3613115C71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39">
              <a:extLst>
                <a:ext uri="{FF2B5EF4-FFF2-40B4-BE49-F238E27FC236}">
                  <a16:creationId xmlns:a16="http://schemas.microsoft.com/office/drawing/2014/main" id="{B9E2E4BC-729C-422F-A510-CF928B3F6B24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40">
              <a:extLst>
                <a:ext uri="{FF2B5EF4-FFF2-40B4-BE49-F238E27FC236}">
                  <a16:creationId xmlns:a16="http://schemas.microsoft.com/office/drawing/2014/main" id="{3558D21D-4C2C-4EFB-8ED6-844F9D85B458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1">
              <a:extLst>
                <a:ext uri="{FF2B5EF4-FFF2-40B4-BE49-F238E27FC236}">
                  <a16:creationId xmlns:a16="http://schemas.microsoft.com/office/drawing/2014/main" id="{A9F7CF92-0058-4119-B913-88E776FD144D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슬라이드 번호 개체 틀 10">
            <a:extLst>
              <a:ext uri="{FF2B5EF4-FFF2-40B4-BE49-F238E27FC236}">
                <a16:creationId xmlns:a16="http://schemas.microsoft.com/office/drawing/2014/main" id="{0CAA8CB0-4AA6-4D4A-81EF-92D19AB1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19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09523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A9FC51F2-62F9-414F-9493-51485A188D93}"/>
              </a:ext>
            </a:extLst>
          </p:cNvPr>
          <p:cNvGrpSpPr/>
          <p:nvPr/>
        </p:nvGrpSpPr>
        <p:grpSpPr>
          <a:xfrm>
            <a:off x="0" y="8681"/>
            <a:ext cx="12200727" cy="1370940"/>
            <a:chOff x="0" y="8681"/>
            <a:chExt cx="12200727" cy="15198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3F935A2-6B02-4A36-A7B9-909F1D76355C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5E6C41E-B272-4A56-8D86-9CB925819F37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B513542-A20D-4C15-BDE4-29ECDA47A193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5DD4876-59F4-4BF4-AD56-CDADC3552FEB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5DB078E-5344-474A-B74F-CD24A93D693B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D80E59B-9FB2-4E1F-A9E8-D71F9352A1D4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6E9FD21-494D-45E0-B083-E46D18268784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모서리가 둥근 직사각형 12">
              <a:extLst>
                <a:ext uri="{FF2B5EF4-FFF2-40B4-BE49-F238E27FC236}">
                  <a16:creationId xmlns:a16="http://schemas.microsoft.com/office/drawing/2014/main" id="{6B2D91DE-AD5B-4361-9EAD-9E23534390EC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55E2FD4-5551-4FF9-9BAD-D6CA327E0AAE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796036" y="132811"/>
            <a:ext cx="120958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83248" y="165560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01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844702" y="258922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02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859548" y="367916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03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883248" y="456586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04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859548" y="5454135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05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6400830" y="168268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06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6319" y="162642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개요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56319" y="258922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프로젝트 관리</a:t>
            </a:r>
            <a:endParaRPr lang="ko-KR" alt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851347" y="360221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기능 및 동작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51347" y="4570875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시스템 </a:t>
            </a:r>
            <a:r>
              <a:rPr lang="ko-KR" altLang="en-US" sz="2800" b="1" dirty="0" err="1"/>
              <a:t>아키텍쳐</a:t>
            </a:r>
            <a:endParaRPr lang="ko-KR" altLang="en-US" sz="2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851347" y="5377191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소프트웨어 상세 설계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82349" y="168268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소프트웨어 주요 기능</a:t>
            </a:r>
            <a:endParaRPr lang="en-US" altLang="ko-KR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6400829" y="3661491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08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2349" y="3584547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이슈사항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76C6ED-BDD5-4D1C-8EF1-AE015D49199E}"/>
              </a:ext>
            </a:extLst>
          </p:cNvPr>
          <p:cNvSpPr txBox="1"/>
          <p:nvPr/>
        </p:nvSpPr>
        <p:spPr>
          <a:xfrm flipH="1">
            <a:off x="6400830" y="2589224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07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327A4D-FFCD-413E-ACEE-799C9584ED09}"/>
              </a:ext>
            </a:extLst>
          </p:cNvPr>
          <p:cNvSpPr txBox="1"/>
          <p:nvPr/>
        </p:nvSpPr>
        <p:spPr>
          <a:xfrm>
            <a:off x="7382349" y="2589224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테스트 계획 및 결과 </a:t>
            </a:r>
            <a:endParaRPr lang="en-US" altLang="ko-KR" sz="2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A5B999-C0FF-4D40-97B5-09F0248F76F2}"/>
              </a:ext>
            </a:extLst>
          </p:cNvPr>
          <p:cNvSpPr txBox="1"/>
          <p:nvPr/>
        </p:nvSpPr>
        <p:spPr>
          <a:xfrm flipH="1">
            <a:off x="6400829" y="4647819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09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8CA658-1E12-49F3-B4A9-B1ED526B697F}"/>
              </a:ext>
            </a:extLst>
          </p:cNvPr>
          <p:cNvSpPr txBox="1"/>
          <p:nvPr/>
        </p:nvSpPr>
        <p:spPr>
          <a:xfrm>
            <a:off x="7382349" y="457087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시연 동영상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48A3C7-D5E5-43EA-BE69-2FA482F69E08}"/>
              </a:ext>
            </a:extLst>
          </p:cNvPr>
          <p:cNvSpPr txBox="1"/>
          <p:nvPr/>
        </p:nvSpPr>
        <p:spPr>
          <a:xfrm flipH="1">
            <a:off x="6400829" y="547749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ea typeface="리디바탕" panose="020B0600000101010101" pitchFamily="34" charset="-127"/>
              </a:rPr>
              <a:t>10</a:t>
            </a:r>
            <a:endParaRPr lang="ko-KR" altLang="en-US" b="1" spc="300" dirty="0"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83768A-8C32-449C-83F1-6F3859480F25}"/>
              </a:ext>
            </a:extLst>
          </p:cNvPr>
          <p:cNvSpPr txBox="1"/>
          <p:nvPr/>
        </p:nvSpPr>
        <p:spPr>
          <a:xfrm>
            <a:off x="7382349" y="5400548"/>
            <a:ext cx="3446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GitHub </a:t>
            </a:r>
            <a:r>
              <a:rPr lang="ko-KR" altLang="en-US" sz="2800" b="1" dirty="0"/>
              <a:t>업로드 결과</a:t>
            </a:r>
            <a:endParaRPr lang="en-US" altLang="ko-KR" sz="2800" b="1" dirty="0"/>
          </a:p>
          <a:p>
            <a:r>
              <a:rPr lang="en-US" altLang="ko-KR" sz="2800" b="1" dirty="0"/>
              <a:t>&amp; </a:t>
            </a:r>
            <a:r>
              <a:rPr lang="ko-KR" altLang="en-US" sz="2800" b="1" dirty="0"/>
              <a:t>참고자료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F6C36CF-A1B5-4971-B1F5-AAA64284C855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54" name="자유형 38">
              <a:extLst>
                <a:ext uri="{FF2B5EF4-FFF2-40B4-BE49-F238E27FC236}">
                  <a16:creationId xmlns:a16="http://schemas.microsoft.com/office/drawing/2014/main" id="{3FC21859-9D7D-4849-8522-40AFCB504DF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39">
              <a:extLst>
                <a:ext uri="{FF2B5EF4-FFF2-40B4-BE49-F238E27FC236}">
                  <a16:creationId xmlns:a16="http://schemas.microsoft.com/office/drawing/2014/main" id="{EF37BABD-3407-449F-9F04-D7A4B170359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40">
              <a:extLst>
                <a:ext uri="{FF2B5EF4-FFF2-40B4-BE49-F238E27FC236}">
                  <a16:creationId xmlns:a16="http://schemas.microsoft.com/office/drawing/2014/main" id="{7C30D7A3-8599-4256-9E37-AF47B53A8810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41">
              <a:extLst>
                <a:ext uri="{FF2B5EF4-FFF2-40B4-BE49-F238E27FC236}">
                  <a16:creationId xmlns:a16="http://schemas.microsoft.com/office/drawing/2014/main" id="{972CE62A-34BE-438A-B471-9E641F4124C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8" name="슬라이드 번호 개체 틀 10">
            <a:extLst>
              <a:ext uri="{FF2B5EF4-FFF2-40B4-BE49-F238E27FC236}">
                <a16:creationId xmlns:a16="http://schemas.microsoft.com/office/drawing/2014/main" id="{FB947959-31C1-4F21-B7B9-552EC0A7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9165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DC56BB-78C3-42C0-98FB-0C52A2BAC069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E804600-3E6A-4FBA-91B1-3EE17F86FDBB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5825E2-095C-4FB7-924C-D2B9E9D17B5D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4AA9429-A5DF-4DDD-AEF8-D992E8A82265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A5A386A-C824-4E2E-9726-3AA52952EA31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F47C9E9-D7E7-455A-9129-1901445CFD2E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7E113AE-62D7-42A2-BE69-0B1323B03401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009E75F-341F-44B2-A562-78937500A2AC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12">
              <a:extLst>
                <a:ext uri="{FF2B5EF4-FFF2-40B4-BE49-F238E27FC236}">
                  <a16:creationId xmlns:a16="http://schemas.microsoft.com/office/drawing/2014/main" id="{8996E641-46D1-4213-92A6-DB03EC1D7B66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660BB16-FB62-4121-B89F-08F0E371E839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471250" y="1736419"/>
            <a:ext cx="3955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&lt;&lt;Call Taxi Info Window&gt;&gt;</a:t>
            </a:r>
            <a:endParaRPr lang="ko-KR" altLang="en-US" sz="2200" b="1" dirty="0"/>
          </a:p>
        </p:txBody>
      </p:sp>
      <p:pic>
        <p:nvPicPr>
          <p:cNvPr id="8199" name="_x365301792" descr="DRW00003b7c4a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95" y="2239401"/>
            <a:ext cx="3025310" cy="443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_x559217648" descr="EMB000060bc122b">
            <a:extLst>
              <a:ext uri="{FF2B5EF4-FFF2-40B4-BE49-F238E27FC236}">
                <a16:creationId xmlns:a16="http://schemas.microsoft.com/office/drawing/2014/main" id="{99099DAE-DF19-43E1-BE22-1876464D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528" y="2239401"/>
            <a:ext cx="2681666" cy="446878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26B5C6-413F-4279-BC87-B442C3A2C4D8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4" name="자유형 38">
              <a:extLst>
                <a:ext uri="{FF2B5EF4-FFF2-40B4-BE49-F238E27FC236}">
                  <a16:creationId xmlns:a16="http://schemas.microsoft.com/office/drawing/2014/main" id="{1B6F7951-7ED5-44BA-8D87-950C4935E15A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39">
              <a:extLst>
                <a:ext uri="{FF2B5EF4-FFF2-40B4-BE49-F238E27FC236}">
                  <a16:creationId xmlns:a16="http://schemas.microsoft.com/office/drawing/2014/main" id="{AC87A23A-C0CC-4A28-B185-F504E9E75808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0">
              <a:extLst>
                <a:ext uri="{FF2B5EF4-FFF2-40B4-BE49-F238E27FC236}">
                  <a16:creationId xmlns:a16="http://schemas.microsoft.com/office/drawing/2014/main" id="{CC826A3E-FC8A-401B-9E76-AA9A90A87A22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1">
              <a:extLst>
                <a:ext uri="{FF2B5EF4-FFF2-40B4-BE49-F238E27FC236}">
                  <a16:creationId xmlns:a16="http://schemas.microsoft.com/office/drawing/2014/main" id="{171C4082-61D1-48AA-9A8F-91BD16D92ABB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슬라이드 번호 개체 틀 10">
            <a:extLst>
              <a:ext uri="{FF2B5EF4-FFF2-40B4-BE49-F238E27FC236}">
                <a16:creationId xmlns:a16="http://schemas.microsoft.com/office/drawing/2014/main" id="{429428ED-54BB-4CBD-A7E0-938521F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20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6719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E978EB4-3DEF-4913-9371-D94C31E94331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F38292-0F05-4E16-82BA-98BF22BD7350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8F9926D-6087-4466-BB3E-696972A441F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CF9E48E-8F0C-4155-9ACA-AEA7D9ED0471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B2AB272-0DA5-4616-BBDE-343844DF24DF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9ADC42B-0F45-4E35-90D8-227050E323F9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4180B7-273F-4C19-9C2B-88B37FD4BB7A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DFFA7BC-D584-4BAA-87F9-AE508BC20F8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2">
              <a:extLst>
                <a:ext uri="{FF2B5EF4-FFF2-40B4-BE49-F238E27FC236}">
                  <a16:creationId xmlns:a16="http://schemas.microsoft.com/office/drawing/2014/main" id="{36F9C778-C40B-46C5-834B-8F76494CB36A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73DA31D-03E2-4F7A-829F-DC8EA80315C8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000685" y="1736419"/>
            <a:ext cx="4801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&lt;&lt;Ring Taxi Company Window&gt;&gt;</a:t>
            </a:r>
            <a:endParaRPr lang="ko-KR" altLang="en-US" sz="2200" b="1" dirty="0"/>
          </a:p>
        </p:txBody>
      </p:sp>
      <p:pic>
        <p:nvPicPr>
          <p:cNvPr id="8201" name="_x365296432" descr="DRW00003b7c4ac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778" y="2205715"/>
            <a:ext cx="3032173" cy="44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557954592" descr="EMB000060bc122d">
            <a:extLst>
              <a:ext uri="{FF2B5EF4-FFF2-40B4-BE49-F238E27FC236}">
                <a16:creationId xmlns:a16="http://schemas.microsoft.com/office/drawing/2014/main" id="{C5E2C9BE-4B5E-40C2-B7CD-A8E50777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11" y="2256616"/>
            <a:ext cx="2639246" cy="43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858657-DB18-4071-8662-B0BCD10BFDC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5" name="자유형 38">
              <a:extLst>
                <a:ext uri="{FF2B5EF4-FFF2-40B4-BE49-F238E27FC236}">
                  <a16:creationId xmlns:a16="http://schemas.microsoft.com/office/drawing/2014/main" id="{B925B98F-BAE0-46DA-AE0F-1C24BE23F2A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39">
              <a:extLst>
                <a:ext uri="{FF2B5EF4-FFF2-40B4-BE49-F238E27FC236}">
                  <a16:creationId xmlns:a16="http://schemas.microsoft.com/office/drawing/2014/main" id="{2D8BB9A8-B46B-47A1-B2A0-34C91DC1FDE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0">
              <a:extLst>
                <a:ext uri="{FF2B5EF4-FFF2-40B4-BE49-F238E27FC236}">
                  <a16:creationId xmlns:a16="http://schemas.microsoft.com/office/drawing/2014/main" id="{7A5B7C5C-1479-4AFB-B189-D5EFF5E33928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1">
              <a:extLst>
                <a:ext uri="{FF2B5EF4-FFF2-40B4-BE49-F238E27FC236}">
                  <a16:creationId xmlns:a16="http://schemas.microsoft.com/office/drawing/2014/main" id="{8721463D-1D22-4F9A-BAA8-0ECE522C5502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슬라이드 번호 개체 틀 10">
            <a:extLst>
              <a:ext uri="{FF2B5EF4-FFF2-40B4-BE49-F238E27FC236}">
                <a16:creationId xmlns:a16="http://schemas.microsoft.com/office/drawing/2014/main" id="{150DD260-B707-4551-B551-99EAF593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21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647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9CD6CAB4-D2B4-4855-8130-477189DE9245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F1CFD2A-56C4-4A9D-84F3-2D5A1EAD3843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9B3686E-67E3-46A5-A4E4-762FA9A5D98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3CB8AC6-9237-46CF-AEE4-CA5FF9BC23E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F49A303-DF49-4786-BD02-B274F9C8EE4B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2301D65-1CC1-4EAD-9B46-5FF5FCB2A919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996F371-BED9-4272-B603-F0439C631AB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8726BB0-3B7A-4745-804C-0691E5D12144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12">
              <a:extLst>
                <a:ext uri="{FF2B5EF4-FFF2-40B4-BE49-F238E27FC236}">
                  <a16:creationId xmlns:a16="http://schemas.microsoft.com/office/drawing/2014/main" id="{96107FD8-8523-4B4A-BB74-0CD50DB7BC6E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056BFDF-48F2-40FF-92D4-C77AAA4D73E7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94353" y="1736419"/>
            <a:ext cx="5003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&lt;&lt;Daegu Bus Info Web Window&gt;&gt;</a:t>
            </a:r>
            <a:endParaRPr lang="ko-KR" altLang="en-US" sz="2200" b="1" dirty="0"/>
          </a:p>
        </p:txBody>
      </p:sp>
      <p:sp>
        <p:nvSpPr>
          <p:cNvPr id="27" name="_x364542056"/>
          <p:cNvSpPr>
            <a:spLocks noChangeArrowheads="1"/>
          </p:cNvSpPr>
          <p:nvPr/>
        </p:nvSpPr>
        <p:spPr bwMode="auto">
          <a:xfrm>
            <a:off x="2756548" y="2301705"/>
            <a:ext cx="2941200" cy="4172400"/>
          </a:xfrm>
          <a:prstGeom prst="roundRect">
            <a:avLst>
              <a:gd name="adj" fmla="val 5000"/>
            </a:avLst>
          </a:prstGeom>
          <a:solidFill>
            <a:srgbClr val="FFFFFF"/>
          </a:solidFill>
          <a:ln w="14351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/>
              <a:t>대구광역시 버스노선안내 홈페이지 연결</a:t>
            </a:r>
            <a:br>
              <a:rPr lang="en-US" altLang="ko-KR" sz="1600" b="1" dirty="0"/>
            </a:br>
            <a:r>
              <a:rPr lang="en-US" altLang="ko-KR" sz="1600" b="1" dirty="0"/>
              <a:t>(</a:t>
            </a:r>
            <a:r>
              <a:rPr lang="ko-KR" altLang="en-US" sz="1600" b="1" dirty="0"/>
              <a:t>정류장 별 첫차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막차 시간정보 표시</a:t>
            </a:r>
            <a:r>
              <a:rPr lang="en-US" altLang="ko-KR" sz="1600" b="1" dirty="0"/>
              <a:t>)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9217" name="_x557488280" descr="EMB000060bc122f">
            <a:extLst>
              <a:ext uri="{FF2B5EF4-FFF2-40B4-BE49-F238E27FC236}">
                <a16:creationId xmlns:a16="http://schemas.microsoft.com/office/drawing/2014/main" id="{B8521B16-9B93-4C4F-83E2-CC6AD75D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3" y="2305774"/>
            <a:ext cx="2526618" cy="42104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FAAA6C-3035-42CF-94D9-04A3371F327D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4" name="자유형 38">
              <a:extLst>
                <a:ext uri="{FF2B5EF4-FFF2-40B4-BE49-F238E27FC236}">
                  <a16:creationId xmlns:a16="http://schemas.microsoft.com/office/drawing/2014/main" id="{89AB982D-8F9B-4194-ACA6-45981D5A5855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39">
              <a:extLst>
                <a:ext uri="{FF2B5EF4-FFF2-40B4-BE49-F238E27FC236}">
                  <a16:creationId xmlns:a16="http://schemas.microsoft.com/office/drawing/2014/main" id="{76706B93-22E3-4C6A-B218-EBFC6C3D2A96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0">
              <a:extLst>
                <a:ext uri="{FF2B5EF4-FFF2-40B4-BE49-F238E27FC236}">
                  <a16:creationId xmlns:a16="http://schemas.microsoft.com/office/drawing/2014/main" id="{C0FE59A5-46ED-4563-B5D7-A5C3D987F218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1">
              <a:extLst>
                <a:ext uri="{FF2B5EF4-FFF2-40B4-BE49-F238E27FC236}">
                  <a16:creationId xmlns:a16="http://schemas.microsoft.com/office/drawing/2014/main" id="{88BF3894-FDBD-479F-80C3-9E2470E65B9B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슬라이드 번호 개체 틀 10">
            <a:extLst>
              <a:ext uri="{FF2B5EF4-FFF2-40B4-BE49-F238E27FC236}">
                <a16:creationId xmlns:a16="http://schemas.microsoft.com/office/drawing/2014/main" id="{DA2D2A7A-8709-479F-89CF-26A55130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22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7608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D87836-7D9F-4D4F-80EF-1796E7DF85BC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B3ED3-B1FA-449E-B735-9C3D74CFBBCA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D31BDA-6D97-4EEA-B453-B85440379431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74E37CA-F4B7-4D24-8A2F-6B0CE170CA2A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540FD6F-A9DE-4080-8CCE-5C1AE80033F2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41874E9-A89B-4C28-9004-709D60350B1C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0FEA54-C49E-4EEC-AEC7-0DF33A5465FA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2663D1C-3ED9-44C2-8115-A54C51855FA3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12">
              <a:extLst>
                <a:ext uri="{FF2B5EF4-FFF2-40B4-BE49-F238E27FC236}">
                  <a16:creationId xmlns:a16="http://schemas.microsoft.com/office/drawing/2014/main" id="{71CD0758-DBCC-43DC-9928-9F66B6C8B44D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9DC62E3-B015-4EEE-9C99-FA4308598A25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70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5.2.2 Window Layout Diagram &amp; Capture Image</a:t>
            </a:r>
            <a:endParaRPr lang="ko-KR" altLang="en-US" sz="2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092776" y="1847198"/>
            <a:ext cx="5003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&lt;&lt;Daegu Bus Info Web Window&gt;&gt;</a:t>
            </a:r>
            <a:endParaRPr lang="ko-KR" altLang="en-US" sz="2200" b="1" dirty="0"/>
          </a:p>
        </p:txBody>
      </p:sp>
      <p:pic>
        <p:nvPicPr>
          <p:cNvPr id="10241" name="_x557953584" descr="EMB000060bc1231">
            <a:extLst>
              <a:ext uri="{FF2B5EF4-FFF2-40B4-BE49-F238E27FC236}">
                <a16:creationId xmlns:a16="http://schemas.microsoft.com/office/drawing/2014/main" id="{7155A6A5-0DD1-47DE-87BC-A97C5786A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38" y="2335101"/>
            <a:ext cx="2639062" cy="439778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559218584" descr="EMB000060bc1233">
            <a:extLst>
              <a:ext uri="{FF2B5EF4-FFF2-40B4-BE49-F238E27FC236}">
                <a16:creationId xmlns:a16="http://schemas.microsoft.com/office/drawing/2014/main" id="{D6D0374F-FEDE-4301-8835-A64DFBB2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12" y="2335102"/>
            <a:ext cx="2639061" cy="439778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0A4F80A-1B0E-4AF3-BEA1-73D8A61ABAEA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4" name="자유형 38">
              <a:extLst>
                <a:ext uri="{FF2B5EF4-FFF2-40B4-BE49-F238E27FC236}">
                  <a16:creationId xmlns:a16="http://schemas.microsoft.com/office/drawing/2014/main" id="{AB3AE518-257E-4F92-A019-C973A2F3060A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39">
              <a:extLst>
                <a:ext uri="{FF2B5EF4-FFF2-40B4-BE49-F238E27FC236}">
                  <a16:creationId xmlns:a16="http://schemas.microsoft.com/office/drawing/2014/main" id="{8630C6E4-D87F-4193-90B4-C863163B5D28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0">
              <a:extLst>
                <a:ext uri="{FF2B5EF4-FFF2-40B4-BE49-F238E27FC236}">
                  <a16:creationId xmlns:a16="http://schemas.microsoft.com/office/drawing/2014/main" id="{56EA050E-22F8-4276-B5EA-740BBD23E222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1">
              <a:extLst>
                <a:ext uri="{FF2B5EF4-FFF2-40B4-BE49-F238E27FC236}">
                  <a16:creationId xmlns:a16="http://schemas.microsoft.com/office/drawing/2014/main" id="{5898136D-EE5C-4187-8256-55FDDEC59891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슬라이드 번호 개체 틀 10">
            <a:extLst>
              <a:ext uri="{FF2B5EF4-FFF2-40B4-BE49-F238E27FC236}">
                <a16:creationId xmlns:a16="http://schemas.microsoft.com/office/drawing/2014/main" id="{746863D4-F142-479A-9A10-A85FD67C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23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622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E4321CA3-0A73-401A-833B-130014D74AD1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C15EFB8-7BCE-42C2-A23F-4F456CDB7901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FB2D082-A97B-4188-9770-949B71DEE4A7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7669AFB-B964-4204-84E7-268F625B2B32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CAC002B-CE39-46BC-8C41-E394C409600C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20493B-6065-439A-9021-A77691BC78B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38F7F7-516C-431A-9785-7DFE9328049A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C8CDABD-E64A-45AB-B249-CC4106768471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2">
              <a:extLst>
                <a:ext uri="{FF2B5EF4-FFF2-40B4-BE49-F238E27FC236}">
                  <a16:creationId xmlns:a16="http://schemas.microsoft.com/office/drawing/2014/main" id="{19D23115-7628-48C9-BE2B-1B8EC00EA437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A3BA3C2-74D3-4C59-88D5-E9E2362C5218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상세설계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7981" y="1229086"/>
            <a:ext cx="241864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5.3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설계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78C0BCC-ACD4-4C07-8009-75F7B61F2C79}"/>
              </a:ext>
            </a:extLst>
          </p:cNvPr>
          <p:cNvGrpSpPr/>
          <p:nvPr/>
        </p:nvGrpSpPr>
        <p:grpSpPr>
          <a:xfrm>
            <a:off x="1369502" y="2302545"/>
            <a:ext cx="1732224" cy="430887"/>
            <a:chOff x="879814" y="2076665"/>
            <a:chExt cx="1732224" cy="430887"/>
          </a:xfrm>
        </p:grpSpPr>
        <p:sp>
          <p:nvSpPr>
            <p:cNvPr id="11" name="TextBox 10"/>
            <p:cNvSpPr txBox="1"/>
            <p:nvPr/>
          </p:nvSpPr>
          <p:spPr>
            <a:xfrm>
              <a:off x="1237303" y="2076665"/>
              <a:ext cx="13747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/>
                <a:t>DB Table</a:t>
              </a:r>
              <a:endParaRPr lang="ko-KR" altLang="en-US" sz="2200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879814" y="2166108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19531"/>
              </p:ext>
            </p:extLst>
          </p:nvPr>
        </p:nvGraphicFramePr>
        <p:xfrm>
          <a:off x="1828800" y="2875754"/>
          <a:ext cx="8905632" cy="2223140"/>
        </p:xfrm>
        <a:graphic>
          <a:graphicData uri="http://schemas.openxmlformats.org/drawingml/2006/table">
            <a:tbl>
              <a:tblPr/>
              <a:tblGrid>
                <a:gridCol w="2968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8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8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572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staNum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 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 정류장 고유 번호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staName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버스 정류장 이름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9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char[10]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char[30]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5290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2485A4-56A1-4319-9490-B9CC411B705C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A4F63D3D-22F1-4291-B923-B77B07344864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94F59D92-3B01-49C8-8AB7-6241D6E1DC1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696EFB89-8818-4BF8-93BC-F702480D82B7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0C69056C-9276-43C5-9338-6338C3915C7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770A14BB-5CE3-40F7-B78E-8DDED0FC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24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26027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F6458F99-A628-46C6-9A9A-D1582A32AFE0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ABE307B-3F3F-4226-857E-4F77E0DC0906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392E315-0E51-4C47-BB38-0EC4040F8EAF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B969444-1189-40B9-A281-EFC7621D82B8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9ABE1B0-9A2C-4FCD-91D9-40249C349EE5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9D5673B-1B20-4679-AD98-BABD65C2C5A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7418791-5140-4366-9499-E5E7350FB4C7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33A64F8-1E94-4E56-B8BD-A73D3B145203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모서리가 둥근 직사각형 12">
              <a:extLst>
                <a:ext uri="{FF2B5EF4-FFF2-40B4-BE49-F238E27FC236}">
                  <a16:creationId xmlns:a16="http://schemas.microsoft.com/office/drawing/2014/main" id="{F77B7DA4-00BF-4E27-88F1-B4B9105ECDE9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793B677-8797-468C-AFAC-99C9B40B4F31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8B58AF-86B7-41A2-A0B0-C6C0973BA0E8}"/>
              </a:ext>
            </a:extLst>
          </p:cNvPr>
          <p:cNvGrpSpPr/>
          <p:nvPr/>
        </p:nvGrpSpPr>
        <p:grpSpPr>
          <a:xfrm>
            <a:off x="2439055" y="1951170"/>
            <a:ext cx="8614615" cy="3954543"/>
            <a:chOff x="689238" y="1737750"/>
            <a:chExt cx="8614615" cy="3954543"/>
          </a:xfrm>
        </p:grpSpPr>
        <p:sp>
          <p:nvSpPr>
            <p:cNvPr id="29" name="TextBox 28"/>
            <p:cNvSpPr txBox="1"/>
            <p:nvPr/>
          </p:nvSpPr>
          <p:spPr>
            <a:xfrm>
              <a:off x="1496368" y="2584669"/>
              <a:ext cx="705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Real time Bus Arrival Info Check</a:t>
              </a:r>
              <a:endParaRPr lang="ko-KR" altLang="en-US" sz="24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689238" y="182108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96368" y="3450310"/>
              <a:ext cx="6769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Today’s First &amp; Last Bus Arrival Schedule Check</a:t>
              </a:r>
              <a:endParaRPr lang="ko-KR" altLang="en-US" sz="2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76620" y="1737750"/>
              <a:ext cx="7827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Bus Stop Search</a:t>
              </a:r>
              <a:endParaRPr lang="ko-KR" altLang="en-US" sz="2400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689238" y="2695798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89238" y="3553155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689238" y="448176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89238" y="5345183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96368" y="4351946"/>
              <a:ext cx="6769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Bookmark Bus Station</a:t>
              </a:r>
              <a:endParaRPr lang="ko-KR" alt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6620" y="5230628"/>
              <a:ext cx="6769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Call Taxi Info Check &amp; Ring Taxi Company</a:t>
              </a:r>
              <a:endParaRPr lang="ko-KR" altLang="en-US" sz="2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6572226-8DE3-4722-BC97-2B0A8A166312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8" name="자유형 38">
              <a:extLst>
                <a:ext uri="{FF2B5EF4-FFF2-40B4-BE49-F238E27FC236}">
                  <a16:creationId xmlns:a16="http://schemas.microsoft.com/office/drawing/2014/main" id="{41FC94E2-6C9C-489A-9DFA-F5D6C632A158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39">
              <a:extLst>
                <a:ext uri="{FF2B5EF4-FFF2-40B4-BE49-F238E27FC236}">
                  <a16:creationId xmlns:a16="http://schemas.microsoft.com/office/drawing/2014/main" id="{CF1A9409-ABB1-4BC0-ABF2-72D9C6066F94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0">
              <a:extLst>
                <a:ext uri="{FF2B5EF4-FFF2-40B4-BE49-F238E27FC236}">
                  <a16:creationId xmlns:a16="http://schemas.microsoft.com/office/drawing/2014/main" id="{8C175938-2BDB-49F7-B29D-0A9F6F6C2D1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41">
              <a:extLst>
                <a:ext uri="{FF2B5EF4-FFF2-40B4-BE49-F238E27FC236}">
                  <a16:creationId xmlns:a16="http://schemas.microsoft.com/office/drawing/2014/main" id="{7C2000C7-3274-48C3-9664-D2C32C2A61A1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2" name="슬라이드 번호 개체 틀 10">
            <a:extLst>
              <a:ext uri="{FF2B5EF4-FFF2-40B4-BE49-F238E27FC236}">
                <a16:creationId xmlns:a16="http://schemas.microsoft.com/office/drawing/2014/main" id="{340CD540-81F6-4AD9-85EF-41A7C280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25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215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D5047B-B68C-4310-A33B-6F3D140CCF0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A4D007B-9209-417C-81C8-F6D9339BE628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0218AC2-C71D-4CFB-A72E-96F64ACCC4F4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0A02CC-81C0-4C9B-AE2B-340B1BB497AA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CCF2FC-1CEF-4E26-A0B3-A50C54FD4EF2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056921-7D5B-41A1-BC2E-6E8936FFE7C7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3438DA-C062-46B0-BE3C-D9D3591A3202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6F202B-D7D1-431F-864E-CCBD1F42E360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2">
              <a:extLst>
                <a:ext uri="{FF2B5EF4-FFF2-40B4-BE49-F238E27FC236}">
                  <a16:creationId xmlns:a16="http://schemas.microsoft.com/office/drawing/2014/main" id="{F2314BEC-8F6C-4BC3-B77C-83BD6C7DA61A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0DB980-29BC-4013-A512-F32E47C94715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3897C9-1CE2-42C7-83F0-7EF7D0E66D1A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164FEB9F-07DB-4310-8E79-A423A7C8CB58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B631CBE6-95B4-43AE-B898-98C77750075E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7736B9BC-9DF5-4932-9B80-E235ADCA884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B5260885-4FEC-4C9C-8179-472E6D0212CD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0" y="1188163"/>
            <a:ext cx="34604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6.1 Sequence Diagram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487" y="1738123"/>
            <a:ext cx="3101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6.1.1 Bus Stop Search</a:t>
            </a:r>
            <a:endParaRPr lang="ko-KR" altLang="en-US" sz="2200" b="1" dirty="0"/>
          </a:p>
        </p:txBody>
      </p:sp>
      <p:pic>
        <p:nvPicPr>
          <p:cNvPr id="11265" name="_x412963792" descr="EMB00003b7c4a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27" y="2574892"/>
            <a:ext cx="9413701" cy="37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5B5D370F-2439-406E-92F4-687BAAD5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26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361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5D3543B-148D-48D8-90F3-A5477564F8E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C7597F4-B05B-4975-A295-F34A9734A5A8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40949BE-399F-495D-A0FC-5B0528A1D16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611441-2B54-4422-99B5-356CEA617101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203FF6-EBA6-4DE6-8F44-703E9F2FBEC6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B3EA10B-A6C5-4512-9B60-87BBB62801D5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23F61F6-6E4E-420B-893D-2A49AA474C49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8A9BE0-D91B-4541-9629-E19589743059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12">
              <a:extLst>
                <a:ext uri="{FF2B5EF4-FFF2-40B4-BE49-F238E27FC236}">
                  <a16:creationId xmlns:a16="http://schemas.microsoft.com/office/drawing/2014/main" id="{5B052B6F-D223-4831-B339-22410CAB1AD1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014ACE5-B791-4FBA-A064-A29922D6C0FD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65E905-1D00-4323-859D-F98E42E91A95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1" name="자유형 38">
              <a:extLst>
                <a:ext uri="{FF2B5EF4-FFF2-40B4-BE49-F238E27FC236}">
                  <a16:creationId xmlns:a16="http://schemas.microsoft.com/office/drawing/2014/main" id="{DA19A48C-2B3F-44D7-83FD-289FE00FE863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9">
              <a:extLst>
                <a:ext uri="{FF2B5EF4-FFF2-40B4-BE49-F238E27FC236}">
                  <a16:creationId xmlns:a16="http://schemas.microsoft.com/office/drawing/2014/main" id="{914E8B9B-911C-4581-A901-7A409EB65D0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0">
              <a:extLst>
                <a:ext uri="{FF2B5EF4-FFF2-40B4-BE49-F238E27FC236}">
                  <a16:creationId xmlns:a16="http://schemas.microsoft.com/office/drawing/2014/main" id="{78B687A4-D329-4736-B592-F6383D62FFF9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1">
              <a:extLst>
                <a:ext uri="{FF2B5EF4-FFF2-40B4-BE49-F238E27FC236}">
                  <a16:creationId xmlns:a16="http://schemas.microsoft.com/office/drawing/2014/main" id="{E278B0F7-564B-4156-9A72-D626B6DE9C5D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924" y="1284015"/>
            <a:ext cx="528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6.1.2 Real time Bus Arrival Info Check</a:t>
            </a:r>
            <a:endParaRPr lang="ko-KR" altLang="en-US" sz="2200" b="1" dirty="0"/>
          </a:p>
        </p:txBody>
      </p:sp>
      <p:pic>
        <p:nvPicPr>
          <p:cNvPr id="12289" name="_x412963872" descr="EMB00003b7c4a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5" y="2203235"/>
            <a:ext cx="11002744" cy="36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슬라이드 번호 개체 틀 10">
            <a:extLst>
              <a:ext uri="{FF2B5EF4-FFF2-40B4-BE49-F238E27FC236}">
                <a16:creationId xmlns:a16="http://schemas.microsoft.com/office/drawing/2014/main" id="{26B8ED23-C890-4747-8CC3-3FAA9135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27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7798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3F73BB-39E6-42AE-8167-106001FA36A3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E0EA1B8-DCCF-499A-9A9E-B308960B986A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02AA90-C9CA-46D3-B25C-670F858DBB6A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3D15390-DDEB-4306-B43A-3EDF19D2628D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6ABD092-0071-4290-908C-A3C1BDA474A1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B51DA78-846A-45D6-95AB-2F2810BCB3E5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611290E-213C-450C-A7C0-62F317D6E06C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912DB47-A58F-4945-B17E-5BA6E2E0A9BF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12">
              <a:extLst>
                <a:ext uri="{FF2B5EF4-FFF2-40B4-BE49-F238E27FC236}">
                  <a16:creationId xmlns:a16="http://schemas.microsoft.com/office/drawing/2014/main" id="{7ECD6B65-0AD1-4E75-A8F7-9F6323488B8E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28E7F14-77E2-4B3F-9F57-294A2998AC38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7312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6.1.3 Today’s First &amp; Last Bus Arrival Schedule Check</a:t>
            </a:r>
            <a:endParaRPr lang="ko-KR" altLang="en-US" sz="2200" b="1" dirty="0"/>
          </a:p>
        </p:txBody>
      </p:sp>
      <p:pic>
        <p:nvPicPr>
          <p:cNvPr id="15361" name="_x412961952" descr="EMB00003b7c4ad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45" y="2271048"/>
            <a:ext cx="8277726" cy="3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6580184-07D6-4303-9362-7803621C3D64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2" name="자유형 38">
              <a:extLst>
                <a:ext uri="{FF2B5EF4-FFF2-40B4-BE49-F238E27FC236}">
                  <a16:creationId xmlns:a16="http://schemas.microsoft.com/office/drawing/2014/main" id="{5A44350C-6EC2-49BF-8D49-D238E962D1FE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9">
              <a:extLst>
                <a:ext uri="{FF2B5EF4-FFF2-40B4-BE49-F238E27FC236}">
                  <a16:creationId xmlns:a16="http://schemas.microsoft.com/office/drawing/2014/main" id="{7B30C099-4AB1-44E8-8C4E-B47564DA82D0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0">
              <a:extLst>
                <a:ext uri="{FF2B5EF4-FFF2-40B4-BE49-F238E27FC236}">
                  <a16:creationId xmlns:a16="http://schemas.microsoft.com/office/drawing/2014/main" id="{A6986B28-F327-434A-BA83-AAF0F716E7AA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1">
              <a:extLst>
                <a:ext uri="{FF2B5EF4-FFF2-40B4-BE49-F238E27FC236}">
                  <a16:creationId xmlns:a16="http://schemas.microsoft.com/office/drawing/2014/main" id="{75AF509A-F07C-4C8A-97D9-1DF3603894E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슬라이드 번호 개체 틀 10">
            <a:extLst>
              <a:ext uri="{FF2B5EF4-FFF2-40B4-BE49-F238E27FC236}">
                <a16:creationId xmlns:a16="http://schemas.microsoft.com/office/drawing/2014/main" id="{02E676BF-039F-42C4-A437-4894EC28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28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323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D4529A-A0A1-488D-AD81-BC5F99A10FF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AFE780-18A0-45D1-B57B-81BC7C497528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71A4845-257E-4D5E-B65D-F6E3D6F3FE32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6D792DF-DB6F-4C1E-AF63-0745C0672D83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C82E32E-4645-4A71-BDD5-9234C69F884A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6DBA98-1A26-4B0E-B86A-7C9C9613A41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91EEC42-935C-49E2-99CA-F55560B19CAB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14C4BFA-8776-4699-B51E-E8A95C6B153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12">
              <a:extLst>
                <a:ext uri="{FF2B5EF4-FFF2-40B4-BE49-F238E27FC236}">
                  <a16:creationId xmlns:a16="http://schemas.microsoft.com/office/drawing/2014/main" id="{2186F320-F0D7-4FAB-8D8B-04523C03EE83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91D79FC-26E7-4014-8B14-546CF3468AEB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2987B1-6D37-4100-9CA3-B1564358161D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2" name="자유형 38">
              <a:extLst>
                <a:ext uri="{FF2B5EF4-FFF2-40B4-BE49-F238E27FC236}">
                  <a16:creationId xmlns:a16="http://schemas.microsoft.com/office/drawing/2014/main" id="{DBCC77BA-8B36-41B1-A419-84DBC28A4C7D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9">
              <a:extLst>
                <a:ext uri="{FF2B5EF4-FFF2-40B4-BE49-F238E27FC236}">
                  <a16:creationId xmlns:a16="http://schemas.microsoft.com/office/drawing/2014/main" id="{2F6C22B3-784E-4F4D-BB72-8CAE8CFF42D4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0">
              <a:extLst>
                <a:ext uri="{FF2B5EF4-FFF2-40B4-BE49-F238E27FC236}">
                  <a16:creationId xmlns:a16="http://schemas.microsoft.com/office/drawing/2014/main" id="{062C12BD-0EC9-47D5-96DC-342CFA0D82FE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1">
              <a:extLst>
                <a:ext uri="{FF2B5EF4-FFF2-40B4-BE49-F238E27FC236}">
                  <a16:creationId xmlns:a16="http://schemas.microsoft.com/office/drawing/2014/main" id="{F21E0ADB-5573-498D-8F5F-5186DBCBF234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39182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6.1.4 Bookmark Bus Station</a:t>
            </a:r>
            <a:endParaRPr lang="ko-KR" altLang="en-US" sz="2200" b="1" dirty="0"/>
          </a:p>
        </p:txBody>
      </p:sp>
      <p:pic>
        <p:nvPicPr>
          <p:cNvPr id="14337" name="_x412961472" descr="EMB00003b7c4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80" y="1934910"/>
            <a:ext cx="7583464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슬라이드 번호 개체 틀 10">
            <a:extLst>
              <a:ext uri="{FF2B5EF4-FFF2-40B4-BE49-F238E27FC236}">
                <a16:creationId xmlns:a16="http://schemas.microsoft.com/office/drawing/2014/main" id="{46091C7C-8E1F-4262-8399-C8224AFD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29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113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EF2464F3-F38C-4A8C-B0C6-915146BE057E}"/>
              </a:ext>
            </a:extLst>
          </p:cNvPr>
          <p:cNvGrpSpPr/>
          <p:nvPr/>
        </p:nvGrpSpPr>
        <p:grpSpPr>
          <a:xfrm>
            <a:off x="0" y="0"/>
            <a:ext cx="12200727" cy="1370940"/>
            <a:chOff x="0" y="8681"/>
            <a:chExt cx="12200727" cy="151985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D0D56A-BA76-499E-A0ED-E5BB1E7CA460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3AF1DC0-4503-4044-8008-F598AA9804E3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CCF0361-3280-48D9-8B56-79A89BCCA777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D94BC1D-56DC-4A01-9009-B7085FC41F71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9E04697-D6CD-4145-9BC5-7F98328DF94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B7FCA82-C31A-4098-9A82-9FF9EC0476CD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DA5482-CC94-4928-AB15-6FE765DA6789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모서리가 둥근 직사각형 12">
              <a:extLst>
                <a:ext uri="{FF2B5EF4-FFF2-40B4-BE49-F238E27FC236}">
                  <a16:creationId xmlns:a16="http://schemas.microsoft.com/office/drawing/2014/main" id="{0E28C2E0-5555-4455-B71F-30B7BDEFC673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2846CC3-101D-4A13-9A79-BCCC1B0B8561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3200" b="1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2A2A06-9AA3-41D1-B24B-6E7DB89C83AE}"/>
              </a:ext>
            </a:extLst>
          </p:cNvPr>
          <p:cNvGrpSpPr/>
          <p:nvPr/>
        </p:nvGrpSpPr>
        <p:grpSpPr>
          <a:xfrm>
            <a:off x="1153382" y="1916916"/>
            <a:ext cx="10347730" cy="4226190"/>
            <a:chOff x="689238" y="1620067"/>
            <a:chExt cx="10347730" cy="4226190"/>
          </a:xfrm>
        </p:grpSpPr>
        <p:sp>
          <p:nvSpPr>
            <p:cNvPr id="4" name="TextBox 3"/>
            <p:cNvSpPr txBox="1"/>
            <p:nvPr/>
          </p:nvSpPr>
          <p:spPr>
            <a:xfrm>
              <a:off x="1371500" y="2544342"/>
              <a:ext cx="705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도착 예상 시간을 통해 사용자들의 </a:t>
              </a:r>
              <a:r>
                <a:rPr lang="ko-KR" altLang="en-US" b="1" dirty="0"/>
                <a:t>효율적인 시간 활용</a:t>
              </a:r>
              <a:r>
                <a:rPr lang="ko-KR" altLang="en-US" dirty="0"/>
                <a:t>이 가능해짐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6" name="타원 5"/>
            <p:cNvSpPr/>
            <p:nvPr/>
          </p:nvSpPr>
          <p:spPr>
            <a:xfrm>
              <a:off x="689238" y="182108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1499" y="3332627"/>
              <a:ext cx="8962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기존의 대구버스와 달리 </a:t>
              </a:r>
              <a:r>
                <a:rPr lang="ko-KR" altLang="en-US" dirty="0"/>
                <a:t>노약자나 </a:t>
              </a:r>
              <a:r>
                <a:rPr lang="ko-KR" altLang="en-US" dirty="0" err="1"/>
                <a:t>장애우들이</a:t>
              </a:r>
              <a:r>
                <a:rPr lang="ko-KR" altLang="en-US" dirty="0"/>
                <a:t> 선택적으로 </a:t>
              </a:r>
              <a:r>
                <a:rPr lang="ko-KR" altLang="en-US" b="1" dirty="0" err="1"/>
                <a:t>저상버스</a:t>
              </a:r>
              <a:r>
                <a:rPr lang="ko-KR" altLang="en-US" dirty="0" err="1"/>
                <a:t>를</a:t>
              </a:r>
              <a:r>
                <a:rPr lang="ko-KR" altLang="en-US" dirty="0"/>
                <a:t> 탈 수 있게 됨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499" y="4245137"/>
              <a:ext cx="9665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불규칙한 배정 시간으로 인해 놓치기 쉬웠던 </a:t>
              </a:r>
              <a:r>
                <a:rPr lang="ko-KR" altLang="en-US" b="1" dirty="0"/>
                <a:t>첫차와 막차 버스</a:t>
              </a:r>
              <a:r>
                <a:rPr lang="ko-KR" altLang="en-US" dirty="0"/>
                <a:t>에 대한 정보를 쉽게 확인하여 탑승 준비를 미리 할 수 있음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51752" y="5199926"/>
              <a:ext cx="6769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버스 대기 시간이 긴 경우</a:t>
              </a:r>
              <a:r>
                <a:rPr lang="en-US" altLang="ko-KR" dirty="0"/>
                <a:t>, </a:t>
              </a:r>
              <a:r>
                <a:rPr lang="ko-KR" altLang="en-US" b="1" dirty="0"/>
                <a:t>콜택시 회사 정보</a:t>
              </a:r>
              <a:r>
                <a:rPr lang="ko-KR" altLang="en-US" dirty="0"/>
                <a:t>를 제공하여 편리하게 택시를 배정받을 수 있음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1752" y="1620067"/>
              <a:ext cx="7827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대구시에서 제공하는 공식 버스 도착 예상 정보 </a:t>
              </a:r>
              <a:r>
                <a:rPr lang="ko-KR" altLang="en-US" dirty="0" err="1"/>
                <a:t>앱이</a:t>
              </a:r>
              <a:r>
                <a:rPr lang="ko-KR" altLang="en-US" dirty="0"/>
                <a:t> 없으므로</a:t>
              </a:r>
              <a:r>
                <a:rPr lang="en-US" altLang="ko-KR" dirty="0"/>
                <a:t> </a:t>
              </a:r>
              <a:r>
                <a:rPr lang="ko-KR" altLang="en-US" dirty="0"/>
                <a:t>대구시민이 버스에 대한 정보를 쉽게 알 수 있는 </a:t>
              </a:r>
              <a:r>
                <a:rPr lang="ko-KR" altLang="en-US" dirty="0" err="1"/>
                <a:t>앱</a:t>
              </a:r>
              <a:r>
                <a:rPr lang="ko-KR" altLang="en-US" dirty="0"/>
                <a:t> 제공</a:t>
              </a:r>
              <a:endParaRPr lang="en-US" altLang="ko-KR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689238" y="259954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89238" y="340877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689238" y="427722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689238" y="5248927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D1DFC2-6D91-4436-8A98-19B51AA040A5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2" name="자유형 38">
              <a:extLst>
                <a:ext uri="{FF2B5EF4-FFF2-40B4-BE49-F238E27FC236}">
                  <a16:creationId xmlns:a16="http://schemas.microsoft.com/office/drawing/2014/main" id="{22D15465-C954-45F5-A220-365B96553652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9">
              <a:extLst>
                <a:ext uri="{FF2B5EF4-FFF2-40B4-BE49-F238E27FC236}">
                  <a16:creationId xmlns:a16="http://schemas.microsoft.com/office/drawing/2014/main" id="{CAF0CAA6-F36A-4798-8175-2459B78BF2BA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0">
              <a:extLst>
                <a:ext uri="{FF2B5EF4-FFF2-40B4-BE49-F238E27FC236}">
                  <a16:creationId xmlns:a16="http://schemas.microsoft.com/office/drawing/2014/main" id="{9EDB78AB-D8D1-49A0-B533-D4807D76426D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41">
              <a:extLst>
                <a:ext uri="{FF2B5EF4-FFF2-40B4-BE49-F238E27FC236}">
                  <a16:creationId xmlns:a16="http://schemas.microsoft.com/office/drawing/2014/main" id="{BB43CC9A-40B3-4828-AAC2-DDAFF8BE29C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2" name="슬라이드 번호 개체 틀 10">
            <a:extLst>
              <a:ext uri="{FF2B5EF4-FFF2-40B4-BE49-F238E27FC236}">
                <a16:creationId xmlns:a16="http://schemas.microsoft.com/office/drawing/2014/main" id="{79E04CC8-8542-4C5A-98B5-9AD8FF89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1055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739E9-D543-4463-B43C-AF8AFAED9923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B67C1B8-DFC3-4EBC-8810-DE04C440B1F8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92AFD7B-E8DF-46F9-B187-7D2B768F15CD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DDFACD-C167-4191-A86E-2B553D90EDCD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FD1FD9-14B8-4B40-885C-A4E9FB4E0A20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F140041-76E9-4701-BAC3-A3869645CBB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11319AF-E0B0-4439-9500-3805E50FB5DB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7BA3C0A-E4E6-44E2-B067-A72D5F3F4BF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12">
              <a:extLst>
                <a:ext uri="{FF2B5EF4-FFF2-40B4-BE49-F238E27FC236}">
                  <a16:creationId xmlns:a16="http://schemas.microsoft.com/office/drawing/2014/main" id="{03F39844-0D16-4559-8506-CAA3566D783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14B854-AFD8-455B-809C-00465C98ABE4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66058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6.1.5 Call Taxi Info Check &amp; Ring Taxi Company</a:t>
            </a:r>
            <a:endParaRPr lang="ko-KR" altLang="en-US" sz="2200" b="1" dirty="0"/>
          </a:p>
        </p:txBody>
      </p:sp>
      <p:pic>
        <p:nvPicPr>
          <p:cNvPr id="13313" name="_x412962672" descr="EMB00003b7c4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06" y="1994171"/>
            <a:ext cx="6567830" cy="44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623C2B-549E-4D2B-9C00-CD9DFFFC298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6" name="자유형 38">
              <a:extLst>
                <a:ext uri="{FF2B5EF4-FFF2-40B4-BE49-F238E27FC236}">
                  <a16:creationId xmlns:a16="http://schemas.microsoft.com/office/drawing/2014/main" id="{76CD14AA-6AEB-4244-A8F2-426B10BAD2D1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39">
              <a:extLst>
                <a:ext uri="{FF2B5EF4-FFF2-40B4-BE49-F238E27FC236}">
                  <a16:creationId xmlns:a16="http://schemas.microsoft.com/office/drawing/2014/main" id="{56D1E040-9A77-4EA2-82D2-C7CA2866B3A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0">
              <a:extLst>
                <a:ext uri="{FF2B5EF4-FFF2-40B4-BE49-F238E27FC236}">
                  <a16:creationId xmlns:a16="http://schemas.microsoft.com/office/drawing/2014/main" id="{99B3725F-A229-4898-BF39-3014B423A95B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41">
              <a:extLst>
                <a:ext uri="{FF2B5EF4-FFF2-40B4-BE49-F238E27FC236}">
                  <a16:creationId xmlns:a16="http://schemas.microsoft.com/office/drawing/2014/main" id="{B0770CCF-96FB-4CC6-8A4D-5A0D76643C7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8350CD29-1E4C-4691-9895-50F88BDE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30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7203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04B2CD9-BCB4-4F35-A6D5-1981118DFB6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2C9DB75-8DC5-4E4C-9BC6-6D6FB3742BDD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AF4A054-0B70-4176-A101-0077DA35E748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2630C7B-C643-4060-A066-5B5C9C651F95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1DFD0D9-8C42-4EC6-B117-56EF5F91BFAA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228B84-C9EF-41CF-BB8A-1245A1A8F28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90B513F-A14F-4A61-8ED7-DD6C6149F76C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212F480-6A1D-4CF7-AF14-1DC84A687873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12">
              <a:extLst>
                <a:ext uri="{FF2B5EF4-FFF2-40B4-BE49-F238E27FC236}">
                  <a16:creationId xmlns:a16="http://schemas.microsoft.com/office/drawing/2014/main" id="{A14114E9-3D87-44CC-AFB5-4EC8F8C6D09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1EB290-6C00-461F-B6AD-F2FBB68BD509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5487" y="1679897"/>
            <a:ext cx="3101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6.2.1 Bus Stop Search</a:t>
            </a:r>
            <a:endParaRPr lang="ko-KR" altLang="en-US" sz="2200" b="1" dirty="0"/>
          </a:p>
        </p:txBody>
      </p:sp>
      <p:pic>
        <p:nvPicPr>
          <p:cNvPr id="20481" name="_x412963792" descr="EMB00003b7c4a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3" y="2738105"/>
            <a:ext cx="10679454" cy="192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64CE41-1093-4A99-A554-BF11B4A64821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1" name="자유형 38">
              <a:extLst>
                <a:ext uri="{FF2B5EF4-FFF2-40B4-BE49-F238E27FC236}">
                  <a16:creationId xmlns:a16="http://schemas.microsoft.com/office/drawing/2014/main" id="{F734B04C-527B-4074-A0BF-F73E6F1091A1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9">
              <a:extLst>
                <a:ext uri="{FF2B5EF4-FFF2-40B4-BE49-F238E27FC236}">
                  <a16:creationId xmlns:a16="http://schemas.microsoft.com/office/drawing/2014/main" id="{5A6F2ECD-89D4-4C77-8E65-648F09114D8E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0">
              <a:extLst>
                <a:ext uri="{FF2B5EF4-FFF2-40B4-BE49-F238E27FC236}">
                  <a16:creationId xmlns:a16="http://schemas.microsoft.com/office/drawing/2014/main" id="{9EC2E622-4196-46D7-8A13-01097865F128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1">
              <a:extLst>
                <a:ext uri="{FF2B5EF4-FFF2-40B4-BE49-F238E27FC236}">
                  <a16:creationId xmlns:a16="http://schemas.microsoft.com/office/drawing/2014/main" id="{63A60073-8CF7-4857-A1CD-D5723675CA8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슬라이드 번호 개체 틀 10">
            <a:extLst>
              <a:ext uri="{FF2B5EF4-FFF2-40B4-BE49-F238E27FC236}">
                <a16:creationId xmlns:a16="http://schemas.microsoft.com/office/drawing/2014/main" id="{30486F2D-488A-412F-BF8F-0EFDBF6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31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C85037-43D2-497E-800D-54C29537DFE6}"/>
              </a:ext>
            </a:extLst>
          </p:cNvPr>
          <p:cNvSpPr/>
          <p:nvPr/>
        </p:nvSpPr>
        <p:spPr>
          <a:xfrm>
            <a:off x="-1" y="1188163"/>
            <a:ext cx="45053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6.2 Communication Diagram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731628-715D-4DE4-81D2-BEEACA08299A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B1FF76E-6694-4AF3-AA69-D0651A979796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1973B27-3410-40D1-AAD3-E564A044EB24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B0726B7-132E-4850-82B0-22233BA98964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6DE6441-C20C-454D-9459-E2B2DE350CA3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E90EC4-076D-43A4-BAD8-54A33490DBFA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173308-5EA2-493B-BBA1-BD13FCE3FEA9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2AF62D4-9555-42E4-B22E-DC6FD27C74B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12">
              <a:extLst>
                <a:ext uri="{FF2B5EF4-FFF2-40B4-BE49-F238E27FC236}">
                  <a16:creationId xmlns:a16="http://schemas.microsoft.com/office/drawing/2014/main" id="{6AABD52B-5F90-4E9D-9214-D2B8D3EC2735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A9E66E6-B088-48DB-9871-A5C15813CC9D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52820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6.2.2 Real time Bus Arrival Info Check</a:t>
            </a:r>
            <a:endParaRPr lang="ko-KR" altLang="en-US" sz="2200" b="1" dirty="0"/>
          </a:p>
        </p:txBody>
      </p:sp>
      <p:pic>
        <p:nvPicPr>
          <p:cNvPr id="19457" name="_x412962272" descr="EMB00003b7c4a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9" y="2879773"/>
            <a:ext cx="11740136" cy="16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302832-7C7A-421D-8E2E-929F0604A794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2" name="자유형 38">
              <a:extLst>
                <a:ext uri="{FF2B5EF4-FFF2-40B4-BE49-F238E27FC236}">
                  <a16:creationId xmlns:a16="http://schemas.microsoft.com/office/drawing/2014/main" id="{3F6654DC-77D0-43A5-9D79-960557DA400E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39">
              <a:extLst>
                <a:ext uri="{FF2B5EF4-FFF2-40B4-BE49-F238E27FC236}">
                  <a16:creationId xmlns:a16="http://schemas.microsoft.com/office/drawing/2014/main" id="{B5F7D842-BDF9-4F63-B2BB-1181DF202975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0">
              <a:extLst>
                <a:ext uri="{FF2B5EF4-FFF2-40B4-BE49-F238E27FC236}">
                  <a16:creationId xmlns:a16="http://schemas.microsoft.com/office/drawing/2014/main" id="{649A96B5-E6EC-48F9-8D9A-4D45E941C4DB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1">
              <a:extLst>
                <a:ext uri="{FF2B5EF4-FFF2-40B4-BE49-F238E27FC236}">
                  <a16:creationId xmlns:a16="http://schemas.microsoft.com/office/drawing/2014/main" id="{0DDA108E-AF85-41E4-AA11-DAA940A7DAE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슬라이드 번호 개체 틀 10">
            <a:extLst>
              <a:ext uri="{FF2B5EF4-FFF2-40B4-BE49-F238E27FC236}">
                <a16:creationId xmlns:a16="http://schemas.microsoft.com/office/drawing/2014/main" id="{70100047-D165-4282-9BAE-05BF93B5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32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3564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51F004-D06A-4C08-B6D5-9627F272DD08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D3D3D8E-5A74-43ED-A900-AE8CF4AF23BC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6E55CF3-F21E-489C-B2BB-ED85AD5D9E3E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EC07F5-D594-4D58-888B-5EBF740A709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7A230D7-E0C0-4EB5-AAC6-E3924DC831AF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CBD5175-EBAF-48B9-A48C-96B4B573BAF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29FE2D1-A779-4258-BCE0-F511535B8538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D33965-0174-4685-B317-CF8DBE8ECF15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12">
              <a:extLst>
                <a:ext uri="{FF2B5EF4-FFF2-40B4-BE49-F238E27FC236}">
                  <a16:creationId xmlns:a16="http://schemas.microsoft.com/office/drawing/2014/main" id="{0BF17D59-7CC6-4A3D-B899-3048AD3FD4B1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25C9FD4-DDF5-4915-AE6C-03CF9149D90A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F1C0A1-3EE4-4575-8394-6D0B1D0B92C9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3" name="자유형 38">
              <a:extLst>
                <a:ext uri="{FF2B5EF4-FFF2-40B4-BE49-F238E27FC236}">
                  <a16:creationId xmlns:a16="http://schemas.microsoft.com/office/drawing/2014/main" id="{FE7CD084-9E1C-42F8-8A71-6ADDB74E031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39">
              <a:extLst>
                <a:ext uri="{FF2B5EF4-FFF2-40B4-BE49-F238E27FC236}">
                  <a16:creationId xmlns:a16="http://schemas.microsoft.com/office/drawing/2014/main" id="{61D10BCE-90E8-4766-8A46-A0FE2D968095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0">
              <a:extLst>
                <a:ext uri="{FF2B5EF4-FFF2-40B4-BE49-F238E27FC236}">
                  <a16:creationId xmlns:a16="http://schemas.microsoft.com/office/drawing/2014/main" id="{9F0AB33F-E684-486B-911B-6551DC0A730E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41">
              <a:extLst>
                <a:ext uri="{FF2B5EF4-FFF2-40B4-BE49-F238E27FC236}">
                  <a16:creationId xmlns:a16="http://schemas.microsoft.com/office/drawing/2014/main" id="{72A5152E-8F69-4F22-92DA-807AD2A96C07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7312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6.2.3 Today’s First &amp; Last Bus Arrival Schedule Check</a:t>
            </a:r>
            <a:endParaRPr lang="ko-KR" altLang="en-US" sz="2200" b="1" dirty="0"/>
          </a:p>
        </p:txBody>
      </p:sp>
      <p:pic>
        <p:nvPicPr>
          <p:cNvPr id="18433" name="_x412963232" descr="EMB00003b7c4a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23996"/>
            <a:ext cx="7984753" cy="209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슬라이드 번호 개체 틀 10">
            <a:extLst>
              <a:ext uri="{FF2B5EF4-FFF2-40B4-BE49-F238E27FC236}">
                <a16:creationId xmlns:a16="http://schemas.microsoft.com/office/drawing/2014/main" id="{BB857C50-9FBC-4E73-8639-117F0833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33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61854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44F0A326-3876-497A-9321-25BAD9469597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887AD69-39E1-4F29-B00C-BCD9F6A278D5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F6C86AE-7FC5-4787-9167-E58E818CE55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5235551-81C7-4C1E-9421-66940A02172B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B5AF1C3-A0C9-4B4E-B600-31426190D7EC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AAA4DA-F908-4F81-BE7E-9F1CEB793C33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4F651BC-8926-4184-92B8-233D363776C4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4F593B-DD7F-4A02-8EFF-AE7CA348D2A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12">
              <a:extLst>
                <a:ext uri="{FF2B5EF4-FFF2-40B4-BE49-F238E27FC236}">
                  <a16:creationId xmlns:a16="http://schemas.microsoft.com/office/drawing/2014/main" id="{665D3294-109B-4551-BCFC-59D5323FC77F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00D9E5-59E7-4D6D-8673-945278C87ADF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9D9D1D3-3DEE-416D-8F06-5A1523796B72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3" name="자유형 38">
              <a:extLst>
                <a:ext uri="{FF2B5EF4-FFF2-40B4-BE49-F238E27FC236}">
                  <a16:creationId xmlns:a16="http://schemas.microsoft.com/office/drawing/2014/main" id="{5580B4D7-FF04-48AE-92B2-48579E318022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39">
              <a:extLst>
                <a:ext uri="{FF2B5EF4-FFF2-40B4-BE49-F238E27FC236}">
                  <a16:creationId xmlns:a16="http://schemas.microsoft.com/office/drawing/2014/main" id="{18A7DF9E-B036-4E37-B4A9-FF7A96AF780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0">
              <a:extLst>
                <a:ext uri="{FF2B5EF4-FFF2-40B4-BE49-F238E27FC236}">
                  <a16:creationId xmlns:a16="http://schemas.microsoft.com/office/drawing/2014/main" id="{AF109AA6-6D11-403A-9D20-77550941A1E4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41">
              <a:extLst>
                <a:ext uri="{FF2B5EF4-FFF2-40B4-BE49-F238E27FC236}">
                  <a16:creationId xmlns:a16="http://schemas.microsoft.com/office/drawing/2014/main" id="{0FF86048-B33B-485B-A918-943B1274E7B6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1305532"/>
            <a:ext cx="39182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6.2.4 Bookmark Bus Station</a:t>
            </a:r>
            <a:endParaRPr lang="ko-KR" altLang="en-US" sz="2200" b="1" dirty="0"/>
          </a:p>
        </p:txBody>
      </p:sp>
      <p:pic>
        <p:nvPicPr>
          <p:cNvPr id="17409" name="_x412963472" descr="EMB00003b7c4a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7" y="2390087"/>
            <a:ext cx="11146294" cy="37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슬라이드 번호 개체 틀 10">
            <a:extLst>
              <a:ext uri="{FF2B5EF4-FFF2-40B4-BE49-F238E27FC236}">
                <a16:creationId xmlns:a16="http://schemas.microsoft.com/office/drawing/2014/main" id="{7C9E3BDD-B9D5-413D-B5E2-F7D2B89C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34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9826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3609F6C0-FE92-4D99-9C91-6BE14FBDD0DC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838741B-6BB3-4C31-9261-A9FBDB4C0AAE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ED824F9-C4B4-42BC-9DCF-685E7FE59999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6A35E8-587D-481C-B39C-4E1FF5F39B38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BEC83CA-BE1A-4DF5-9FB7-1778F1E14DF0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8DE5B16-E5DF-4CFF-B892-4E44AF7B85EE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226C05-18A0-4313-9845-A03BBB4D2B90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E2A163E-7732-43C1-91AA-D7382FEDCB7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2">
              <a:extLst>
                <a:ext uri="{FF2B5EF4-FFF2-40B4-BE49-F238E27FC236}">
                  <a16:creationId xmlns:a16="http://schemas.microsoft.com/office/drawing/2014/main" id="{1E0AD084-F410-49EA-B914-EB8F69C2CF52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27C05F6-EDF2-460A-B8D4-C0422CCDC4CA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05532"/>
            <a:ext cx="66058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6.2.5 Call Taxi Info Check &amp; Ring Taxi Company</a:t>
            </a:r>
            <a:endParaRPr lang="ko-KR" altLang="en-US" sz="2200" b="1" dirty="0"/>
          </a:p>
        </p:txBody>
      </p:sp>
      <p:pic>
        <p:nvPicPr>
          <p:cNvPr id="16385" name="_x412963712" descr="EMB00003b7c4a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17" y="2139117"/>
            <a:ext cx="7757576" cy="38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7D6F0F9-75F0-44D6-A8C2-AA3CB1B1758A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C373AA1D-3E2A-44F9-954A-AC0D5456039D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AF1BC32C-C16E-402C-B642-734A7D0C4B74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5033B4FD-7406-4ADC-B566-7415837ADB70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8DB827AB-D3F2-47D0-9DE7-2BBC4C6D74E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79D8BDAB-DEFF-40EE-9028-DD47ED62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35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1108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E747AC9-0242-4CB3-8715-9DAAC183DE7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5671017-EA5F-4F1A-B830-84D654179427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31FC12-26D4-4316-8143-3508E87FAA08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B5C2221-2F0E-4E75-80FF-CF7DF7082C00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BE9312-2D23-4D23-BF92-21FC8B280EEF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F500FA-D957-482C-ADB1-38F6867BAA44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B3EFD6-CBE9-42AD-96C8-17F1DAE3DD83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F6A2B75-4A2A-4402-88DD-7388EDFA3BA5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12">
              <a:extLst>
                <a:ext uri="{FF2B5EF4-FFF2-40B4-BE49-F238E27FC236}">
                  <a16:creationId xmlns:a16="http://schemas.microsoft.com/office/drawing/2014/main" id="{9CEE1761-001F-41AF-B54F-FA43BCDBBD3C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E0CAADC-DEFB-4DF8-AEF9-C28B1705B788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2E0C14-5E84-4523-BD79-8BCF3E0B4E88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3" name="자유형 38">
              <a:extLst>
                <a:ext uri="{FF2B5EF4-FFF2-40B4-BE49-F238E27FC236}">
                  <a16:creationId xmlns:a16="http://schemas.microsoft.com/office/drawing/2014/main" id="{8727D1E0-7F7D-499D-978B-2A4BEC2DC3F8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39">
              <a:extLst>
                <a:ext uri="{FF2B5EF4-FFF2-40B4-BE49-F238E27FC236}">
                  <a16:creationId xmlns:a16="http://schemas.microsoft.com/office/drawing/2014/main" id="{49085A2E-E2BD-4179-902E-1424E47E98C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0">
              <a:extLst>
                <a:ext uri="{FF2B5EF4-FFF2-40B4-BE49-F238E27FC236}">
                  <a16:creationId xmlns:a16="http://schemas.microsoft.com/office/drawing/2014/main" id="{4809F990-6F68-4321-A82F-40521F9755D6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41">
              <a:extLst>
                <a:ext uri="{FF2B5EF4-FFF2-40B4-BE49-F238E27FC236}">
                  <a16:creationId xmlns:a16="http://schemas.microsoft.com/office/drawing/2014/main" id="{C137CB43-2D41-4534-9959-1ADAF501E35E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 주요기능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0" y="1207138"/>
            <a:ext cx="4171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6.3 State Machine Diagram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412963872" descr="EMB00003b7c4af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" y="1983481"/>
            <a:ext cx="12033014" cy="44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슬라이드 번호 개체 틀 10">
            <a:extLst>
              <a:ext uri="{FF2B5EF4-FFF2-40B4-BE49-F238E27FC236}">
                <a16:creationId xmlns:a16="http://schemas.microsoft.com/office/drawing/2014/main" id="{9B154133-339A-4B9E-BBAD-723E0FE4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36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569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1051D2B-6A50-4FF6-AB7C-C2677FDB148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6A8BF0-AD3C-4C0D-BC4B-C77525270179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EEC5B-6A3C-4BB7-A8ED-4E16C0D462C8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468758-9E0D-4241-8007-316C32197310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F8B282-E3A2-4205-811F-B70BFBDAA92A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306A519-9DEB-4BB8-B2B8-F1265800EC9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04C642C-EFA0-463B-A6B1-CA28D754E266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567DA33-3CB1-4032-9F6E-509106A90772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모서리가 둥근 직사각형 12">
              <a:extLst>
                <a:ext uri="{FF2B5EF4-FFF2-40B4-BE49-F238E27FC236}">
                  <a16:creationId xmlns:a16="http://schemas.microsoft.com/office/drawing/2014/main" id="{82286C02-4A11-4FA4-9E05-87182955D53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710BFD0-6EA4-40C5-8EB7-2320B3B254F7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9" name="자유형 38"/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3D0E3E-1EAE-4502-BE94-1AEA0B3EA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618632"/>
              </p:ext>
            </p:extLst>
          </p:nvPr>
        </p:nvGraphicFramePr>
        <p:xfrm>
          <a:off x="2731502" y="2074425"/>
          <a:ext cx="7172302" cy="4107025"/>
        </p:xfrm>
        <a:graphic>
          <a:graphicData uri="http://schemas.openxmlformats.org/drawingml/2006/table">
            <a:tbl>
              <a:tblPr/>
              <a:tblGrid>
                <a:gridCol w="855423">
                  <a:extLst>
                    <a:ext uri="{9D8B030D-6E8A-4147-A177-3AD203B41FA5}">
                      <a16:colId xmlns:a16="http://schemas.microsoft.com/office/drawing/2014/main" val="2475265163"/>
                    </a:ext>
                  </a:extLst>
                </a:gridCol>
                <a:gridCol w="3924103">
                  <a:extLst>
                    <a:ext uri="{9D8B030D-6E8A-4147-A177-3AD203B41FA5}">
                      <a16:colId xmlns:a16="http://schemas.microsoft.com/office/drawing/2014/main" val="1181362789"/>
                    </a:ext>
                  </a:extLst>
                </a:gridCol>
                <a:gridCol w="1196388">
                  <a:extLst>
                    <a:ext uri="{9D8B030D-6E8A-4147-A177-3AD203B41FA5}">
                      <a16:colId xmlns:a16="http://schemas.microsoft.com/office/drawing/2014/main" val="528802117"/>
                    </a:ext>
                  </a:extLst>
                </a:gridCol>
                <a:gridCol w="1196388">
                  <a:extLst>
                    <a:ext uri="{9D8B030D-6E8A-4147-A177-3AD203B41FA5}">
                      <a16:colId xmlns:a16="http://schemas.microsoft.com/office/drawing/2014/main" val="1098408635"/>
                    </a:ext>
                  </a:extLst>
                </a:gridCol>
              </a:tblGrid>
              <a:tr h="325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Bus stop Search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02296"/>
                  </a:ext>
                </a:extLst>
              </a:tr>
              <a:tr h="32591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957478"/>
                  </a:ext>
                </a:extLst>
              </a:tr>
              <a:tr h="35371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사용자는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메인화면에서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 “정류장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검색”버튼을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 눌러 시작함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457372"/>
                  </a:ext>
                </a:extLst>
              </a:tr>
              <a:tr h="70953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사용자가 정류장 검색 화면에서 </a:t>
                      </a:r>
                      <a:r>
                        <a:rPr lang="en-US" altLang="ko-KR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Edittext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에 특정 단어를 입력한 후 “검색” 버튼을 누름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108551"/>
                  </a:ext>
                </a:extLst>
              </a:tr>
              <a:tr h="97286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3.1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인터넷이 연결되어 있지 않을 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인터넷 연결하라는 문구가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떠야함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-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“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검색”버튼이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 “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요청중”상태로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 변화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137923"/>
                  </a:ext>
                </a:extLst>
              </a:tr>
              <a:tr h="70953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3.2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내가 입력한 검색어와 관련 있는 정류장 목록들을 받아와서 리스트 뷰로 확인이 가능해야 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040963"/>
                  </a:ext>
                </a:extLst>
              </a:tr>
              <a:tr h="709537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4.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사용자가 검색 결과 중 특정한 정류장을 선택하면 그 정류장의 현재 버스 도착 예정정보를 보여주는 화면이 보여야 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197474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0" y="1192305"/>
            <a:ext cx="313387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7.1 Bus stop Search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슬라이드 번호 개체 틀 10">
            <a:extLst>
              <a:ext uri="{FF2B5EF4-FFF2-40B4-BE49-F238E27FC236}">
                <a16:creationId xmlns:a16="http://schemas.microsoft.com/office/drawing/2014/main" id="{89590000-CF93-4D1B-A4BD-538F17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37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752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772B8E-A9E3-4C0D-9EE4-76E472227530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201DF672-5D6A-4A96-A3CB-A5F699D503FC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8D4AF06D-24B4-45BA-A074-13A4E9E149BC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3228E1D6-42C9-4A8B-A454-E0AD8842099C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943346C8-0C06-4B2C-8910-9B3EDC2F6927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43CF48-D371-4F56-B3D9-126C66B9FC3B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F653D05-D415-40C6-B59D-E693119CEF6E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8247DAA-717D-4E7D-B285-ADA11AB6E453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4E41E-09BC-4394-86FC-AE7F1D80088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889586-3637-4628-A671-FC7D02389583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2190FBB-172C-4A80-98CE-AAFE0DCCCF8C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05A04B1-E1E7-47C0-ABF7-51065E80A36B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D2019A9-1665-4B0B-B485-95AD3C814DE9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E8A9F6ED-5A10-4533-8D0E-538A5BACA975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B39654D-7953-445D-BEE2-CAF496445B71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0" y="1172020"/>
            <a:ext cx="546229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7.2 Real time Bus Arrival Info Check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51D6C6-CC4F-4F2E-8D74-13F66F5DF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9394"/>
              </p:ext>
            </p:extLst>
          </p:nvPr>
        </p:nvGraphicFramePr>
        <p:xfrm>
          <a:off x="1476029" y="1806768"/>
          <a:ext cx="8980102" cy="4818376"/>
        </p:xfrm>
        <a:graphic>
          <a:graphicData uri="http://schemas.openxmlformats.org/drawingml/2006/table">
            <a:tbl>
              <a:tblPr/>
              <a:tblGrid>
                <a:gridCol w="1071035">
                  <a:extLst>
                    <a:ext uri="{9D8B030D-6E8A-4147-A177-3AD203B41FA5}">
                      <a16:colId xmlns:a16="http://schemas.microsoft.com/office/drawing/2014/main" val="3506035104"/>
                    </a:ext>
                  </a:extLst>
                </a:gridCol>
                <a:gridCol w="4913185">
                  <a:extLst>
                    <a:ext uri="{9D8B030D-6E8A-4147-A177-3AD203B41FA5}">
                      <a16:colId xmlns:a16="http://schemas.microsoft.com/office/drawing/2014/main" val="118476596"/>
                    </a:ext>
                  </a:extLst>
                </a:gridCol>
                <a:gridCol w="1497941">
                  <a:extLst>
                    <a:ext uri="{9D8B030D-6E8A-4147-A177-3AD203B41FA5}">
                      <a16:colId xmlns:a16="http://schemas.microsoft.com/office/drawing/2014/main" val="2231066646"/>
                    </a:ext>
                  </a:extLst>
                </a:gridCol>
                <a:gridCol w="1497941">
                  <a:extLst>
                    <a:ext uri="{9D8B030D-6E8A-4147-A177-3AD203B41FA5}">
                      <a16:colId xmlns:a16="http://schemas.microsoft.com/office/drawing/2014/main" val="3291840472"/>
                    </a:ext>
                  </a:extLst>
                </a:gridCol>
              </a:tblGrid>
              <a:tr h="222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Real time Bus Arrival Info Check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844683"/>
                  </a:ext>
                </a:extLst>
              </a:tr>
              <a:tr h="22242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03024"/>
                  </a:ext>
                </a:extLst>
              </a:tr>
              <a:tr h="727072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사용자는 정류장 검색 결과 리스트에서 원하는 정류장을 선택하거나 즐겨찾기 목록에서 원하는 정류장을 선택하면 이 화면에 들어올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82842"/>
                  </a:ext>
                </a:extLst>
              </a:tr>
              <a:tr h="110546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인터넷이 연결이 안되면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 연결을 확인하라는 문구가 떠야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“현재 이 정류장에 대한 버스 도착정보는 없습니다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문구를 제시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11064"/>
                  </a:ext>
                </a:extLst>
              </a:tr>
              <a:tr h="48423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내가 선택한 버스 정류장의 여러 버스도착 예정정보를 볼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96413"/>
                  </a:ext>
                </a:extLst>
              </a:tr>
              <a:tr h="110546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2.3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선택한 정류장에 버스 도착 예정정보가 없을 경우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현재 도착 예정 버스가 없습니다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문구가 떠야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“현재 이 정류장에 대한 버스 도착정보는 없습니다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문구를 제시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108184"/>
                  </a:ext>
                </a:extLst>
              </a:tr>
              <a:tr h="48423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화면을 위에서 아래로 쓸어내리면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정보가 갱신되도록 새로 고침이 되어야 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639" marR="58639" marT="16212" marB="16212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49017"/>
                  </a:ext>
                </a:extLst>
              </a:tr>
            </a:tbl>
          </a:graphicData>
        </a:graphic>
      </p:graphicFrame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301A3BE3-6273-4744-B66C-6B158C51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38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71129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D3BD2C-8F8C-489A-9B58-25634C0949D5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77A25E-0C98-4B7F-92D1-58FB1E013E5A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F473246-A441-4358-9145-AAB5C95F9149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340BAB-50BD-412D-8D3B-E457EF5AA5BB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BA4434-58BB-4324-80BD-71AF88391BD7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1F75575-20A5-4436-9BFA-4D3B9AAD3D07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8451E56-80B5-4ED9-9168-600F1E82DD97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14CAA4-726F-4ACC-845D-8267492CBD4E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6D32A176-A633-4741-A2E4-8BC6474240FE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EF8D009-5D7D-43F9-AEB9-89B9A5F2C99B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0" y="1186551"/>
            <a:ext cx="277565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7.3 Web Crawling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E99FBF-5BF9-42BD-9F7F-6B15F2771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92317"/>
              </p:ext>
            </p:extLst>
          </p:nvPr>
        </p:nvGraphicFramePr>
        <p:xfrm>
          <a:off x="1565846" y="2151010"/>
          <a:ext cx="8688866" cy="3761994"/>
        </p:xfrm>
        <a:graphic>
          <a:graphicData uri="http://schemas.openxmlformats.org/drawingml/2006/table">
            <a:tbl>
              <a:tblPr/>
              <a:tblGrid>
                <a:gridCol w="1036300">
                  <a:extLst>
                    <a:ext uri="{9D8B030D-6E8A-4147-A177-3AD203B41FA5}">
                      <a16:colId xmlns:a16="http://schemas.microsoft.com/office/drawing/2014/main" val="3692634982"/>
                    </a:ext>
                  </a:extLst>
                </a:gridCol>
                <a:gridCol w="4753846">
                  <a:extLst>
                    <a:ext uri="{9D8B030D-6E8A-4147-A177-3AD203B41FA5}">
                      <a16:colId xmlns:a16="http://schemas.microsoft.com/office/drawing/2014/main" val="264224908"/>
                    </a:ext>
                  </a:extLst>
                </a:gridCol>
                <a:gridCol w="1449360">
                  <a:extLst>
                    <a:ext uri="{9D8B030D-6E8A-4147-A177-3AD203B41FA5}">
                      <a16:colId xmlns:a16="http://schemas.microsoft.com/office/drawing/2014/main" val="1432750306"/>
                    </a:ext>
                  </a:extLst>
                </a:gridCol>
                <a:gridCol w="1449360">
                  <a:extLst>
                    <a:ext uri="{9D8B030D-6E8A-4147-A177-3AD203B41FA5}">
                      <a16:colId xmlns:a16="http://schemas.microsoft.com/office/drawing/2014/main" val="89641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Web Crawling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301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‘Bus stop Search’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 혹은 ‘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Real time Bus Arrival Info Check’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창으로 이동함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371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인터넷이 연결되어 있지 않으면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 연결을 확인하라는 문구가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떠야함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검색”버튼이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“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요청중”상태로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변화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“현재 이 정류장에 대한 버스 도착정보는 없습니다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문구를 제시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489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검색어를 넣고 검색을 했을 때 혹은 내가 선택한 버스 정류장의 실시한 버스 도착 예정정보가 잘 나오고 있는지 확인함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021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9E9C16-81F2-4C5D-94EA-4CEA1F0EDDC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26660768-49AB-4DA0-81E7-73D100EB474A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8F2D4B70-C13B-48C6-A225-82C0D0B101E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AB6820E7-A48D-4C37-A33A-0A1C1417EECF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20D94D42-20CF-4FB3-9FE9-BE88D9363E58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9C5F6B45-CD78-4A66-9649-A0126DD6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39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5498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B364DB-AFB4-4B9A-8EA4-C7B9B67842FC}"/>
              </a:ext>
            </a:extLst>
          </p:cNvPr>
          <p:cNvGrpSpPr/>
          <p:nvPr/>
        </p:nvGrpSpPr>
        <p:grpSpPr>
          <a:xfrm>
            <a:off x="0" y="-12295"/>
            <a:ext cx="12200727" cy="1370940"/>
            <a:chOff x="0" y="8681"/>
            <a:chExt cx="12200727" cy="15198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0A7E61E-70F3-4EDF-8D3B-A21FEE5C60D0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6B81CCA-D0DD-430C-84F6-FF638B1BC77C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456168-55BC-4CE8-899D-D9A2735CAE2A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44B60E-B55B-4DFA-930B-B0EF7761F266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5FC8CF9-4599-4E65-92C4-4ABE99A509F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27C0F96-949E-4C1A-8ECF-6F7B3AE94BE9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C311B0-E202-4368-81E4-69D9C019078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12">
              <a:extLst>
                <a:ext uri="{FF2B5EF4-FFF2-40B4-BE49-F238E27FC236}">
                  <a16:creationId xmlns:a16="http://schemas.microsoft.com/office/drawing/2014/main" id="{7FE4E900-7328-4D60-968A-5D4F8E2D5659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2F7D24A-0092-4124-85B8-451881BC672B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관리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54109" y="1302878"/>
            <a:ext cx="239528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 </a:t>
            </a: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팀원별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역할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3C04D1-A6DF-4B41-9324-32A5176E4CC9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9" name="자유형 38">
              <a:extLst>
                <a:ext uri="{FF2B5EF4-FFF2-40B4-BE49-F238E27FC236}">
                  <a16:creationId xmlns:a16="http://schemas.microsoft.com/office/drawing/2014/main" id="{C5FBAF97-F5A3-4F66-93AC-1567AF62C7E5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39">
              <a:extLst>
                <a:ext uri="{FF2B5EF4-FFF2-40B4-BE49-F238E27FC236}">
                  <a16:creationId xmlns:a16="http://schemas.microsoft.com/office/drawing/2014/main" id="{38975B0D-2BC6-4356-BB2A-CDD47237CFC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40">
              <a:extLst>
                <a:ext uri="{FF2B5EF4-FFF2-40B4-BE49-F238E27FC236}">
                  <a16:creationId xmlns:a16="http://schemas.microsoft.com/office/drawing/2014/main" id="{F7F47A7D-63EC-4A2F-BAC5-D0C8E9EEBE6D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1">
              <a:extLst>
                <a:ext uri="{FF2B5EF4-FFF2-40B4-BE49-F238E27FC236}">
                  <a16:creationId xmlns:a16="http://schemas.microsoft.com/office/drawing/2014/main" id="{7EB444DE-F702-4FF1-95C8-16FFD762753B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7D4921-B630-4B3C-B4CC-16E388C83A66}"/>
              </a:ext>
            </a:extLst>
          </p:cNvPr>
          <p:cNvGrpSpPr/>
          <p:nvPr/>
        </p:nvGrpSpPr>
        <p:grpSpPr>
          <a:xfrm>
            <a:off x="1102053" y="2116750"/>
            <a:ext cx="10063066" cy="3545408"/>
            <a:chOff x="1102053" y="2116750"/>
            <a:chExt cx="10063066" cy="354540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6BC55DC-D3E0-4293-A9F0-F56FC82C08D6}"/>
                </a:ext>
              </a:extLst>
            </p:cNvPr>
            <p:cNvGrpSpPr/>
            <p:nvPr/>
          </p:nvGrpSpPr>
          <p:grpSpPr>
            <a:xfrm>
              <a:off x="1498852" y="2116750"/>
              <a:ext cx="9666267" cy="3545408"/>
              <a:chOff x="1190176" y="2321022"/>
              <a:chExt cx="9666267" cy="354540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90974" y="2321022"/>
                <a:ext cx="868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ko-KR" altLang="en-US" dirty="0"/>
                  <a:t>이희정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전체 일정 조율 및 역할 분배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콜택시 정보 제공과 전화 연결 기능 구현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190974" y="2960272"/>
                <a:ext cx="6769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강민슬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첫차 및 막차 버스 검색 기능</a:t>
                </a:r>
                <a:r>
                  <a:rPr lang="en-US" altLang="ko-KR" dirty="0"/>
                  <a:t>, Web Crawling </a:t>
                </a:r>
                <a:r>
                  <a:rPr lang="ko-KR" altLang="en-US" dirty="0"/>
                  <a:t>구현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190974" y="3597942"/>
                <a:ext cx="9665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ko-KR" altLang="en-US" dirty="0"/>
                  <a:t>김병섭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버스정류장 검색화면 및 버스 도착 예정 정보화면 구현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90974" y="4272234"/>
                <a:ext cx="6769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ko-KR" altLang="en-US" dirty="0"/>
                  <a:t>박준현 </a:t>
                </a:r>
                <a:r>
                  <a:rPr lang="en-US" altLang="ko-KR" dirty="0"/>
                  <a:t>– </a:t>
                </a:r>
                <a:r>
                  <a:rPr lang="ko-KR" altLang="en-US" dirty="0" err="1"/>
                  <a:t>즐겨찾기</a:t>
                </a:r>
                <a:r>
                  <a:rPr lang="ko-KR" altLang="en-US" dirty="0"/>
                  <a:t> 기능</a:t>
                </a:r>
                <a:r>
                  <a:rPr lang="en-US" altLang="ko-KR" dirty="0"/>
                  <a:t>, Data Base </a:t>
                </a:r>
                <a:r>
                  <a:rPr lang="ko-KR" altLang="en-US" dirty="0"/>
                  <a:t>구현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190974" y="4856860"/>
                <a:ext cx="9665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ko-KR" altLang="en-US" dirty="0"/>
                  <a:t>엄소연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전체 </a:t>
                </a:r>
                <a:r>
                  <a:rPr lang="en-US" altLang="ko-KR" dirty="0"/>
                  <a:t>GUI </a:t>
                </a:r>
                <a:r>
                  <a:rPr lang="ko-KR" altLang="en-US" dirty="0"/>
                  <a:t>설계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광고 기능 구현</a:t>
                </a: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190176" y="5497098"/>
                <a:ext cx="88353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팀 원 전체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요구 분석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전체 디자인 </a:t>
                </a:r>
                <a:r>
                  <a:rPr lang="ko-KR" altLang="en-US" dirty="0" err="1"/>
                  <a:t>컨셉</a:t>
                </a:r>
                <a:r>
                  <a:rPr lang="ko-KR" altLang="en-US" dirty="0"/>
                  <a:t> 설계</a:t>
                </a:r>
                <a:r>
                  <a:rPr lang="en-US" altLang="ko-KR" dirty="0"/>
                  <a:t>, Architecture </a:t>
                </a:r>
                <a:r>
                  <a:rPr lang="ko-KR" altLang="en-US" dirty="0"/>
                  <a:t>설계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각종 테스트</a:t>
                </a:r>
              </a:p>
            </p:txBody>
          </p:sp>
        </p:grp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14DA0C-3581-4C71-9003-6B95EBB44297}"/>
                </a:ext>
              </a:extLst>
            </p:cNvPr>
            <p:cNvSpPr/>
            <p:nvPr/>
          </p:nvSpPr>
          <p:spPr>
            <a:xfrm>
              <a:off x="1102053" y="2203848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CBBC980-DA01-4707-81DB-502538F48AA1}"/>
                </a:ext>
              </a:extLst>
            </p:cNvPr>
            <p:cNvSpPr/>
            <p:nvPr/>
          </p:nvSpPr>
          <p:spPr>
            <a:xfrm>
              <a:off x="1102053" y="342900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2051B35-4823-440A-85B5-0FEB892125C3}"/>
                </a:ext>
              </a:extLst>
            </p:cNvPr>
            <p:cNvSpPr/>
            <p:nvPr/>
          </p:nvSpPr>
          <p:spPr>
            <a:xfrm>
              <a:off x="1102053" y="412464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4A3AB08-79DB-41F3-91D3-D1016B4B76E0}"/>
                </a:ext>
              </a:extLst>
            </p:cNvPr>
            <p:cNvSpPr/>
            <p:nvPr/>
          </p:nvSpPr>
          <p:spPr>
            <a:xfrm>
              <a:off x="1102053" y="471451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68D72F1-9DD7-40B5-94AD-CFF5E53B87CA}"/>
                </a:ext>
              </a:extLst>
            </p:cNvPr>
            <p:cNvSpPr/>
            <p:nvPr/>
          </p:nvSpPr>
          <p:spPr>
            <a:xfrm>
              <a:off x="1102053" y="535149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6464999-C9B2-4594-A1E2-DBE65BA2AEDD}"/>
                </a:ext>
              </a:extLst>
            </p:cNvPr>
            <p:cNvSpPr/>
            <p:nvPr/>
          </p:nvSpPr>
          <p:spPr>
            <a:xfrm>
              <a:off x="1102053" y="2829178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슬라이드 번호 개체 틀 10">
            <a:extLst>
              <a:ext uri="{FF2B5EF4-FFF2-40B4-BE49-F238E27FC236}">
                <a16:creationId xmlns:a16="http://schemas.microsoft.com/office/drawing/2014/main" id="{FE617742-2F67-420D-AA86-A9B5A5BA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998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4DE586-CBED-4821-A512-0EFB762739E6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95A64AB-E9C9-4B48-88D7-5C7DC239D3FF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D6B031-54F9-49E9-9C62-6B3D2ED57B5F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DEE4A1-3499-4128-A6CC-2043A71C6D55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8E0A96-D3B6-469B-BD42-69990078C9F9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4A8B2A6-9D54-4FE1-A3F2-145538C6F648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DF5E285-E06F-4487-BA87-A731A19E4F31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36AAE2C-7CB5-45CC-A74E-D85A016FFB2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030C1D13-E478-418A-BA2B-10640454CB79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3C1C249-CAC3-43DB-B5A9-7559F3C75800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-8727" y="1186551"/>
            <a:ext cx="764931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7.4 Today’s First &amp; Last Bus Arrival Schedule Check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730A05-AC1E-4DD6-AAB2-DFDA7C294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53257"/>
              </p:ext>
            </p:extLst>
          </p:nvPr>
        </p:nvGraphicFramePr>
        <p:xfrm>
          <a:off x="1756963" y="2158043"/>
          <a:ext cx="8610331" cy="3835654"/>
        </p:xfrm>
        <a:graphic>
          <a:graphicData uri="http://schemas.openxmlformats.org/drawingml/2006/table">
            <a:tbl>
              <a:tblPr/>
              <a:tblGrid>
                <a:gridCol w="1026933">
                  <a:extLst>
                    <a:ext uri="{9D8B030D-6E8A-4147-A177-3AD203B41FA5}">
                      <a16:colId xmlns:a16="http://schemas.microsoft.com/office/drawing/2014/main" val="1343859456"/>
                    </a:ext>
                  </a:extLst>
                </a:gridCol>
                <a:gridCol w="4710876">
                  <a:extLst>
                    <a:ext uri="{9D8B030D-6E8A-4147-A177-3AD203B41FA5}">
                      <a16:colId xmlns:a16="http://schemas.microsoft.com/office/drawing/2014/main" val="798274403"/>
                    </a:ext>
                  </a:extLst>
                </a:gridCol>
                <a:gridCol w="1436261">
                  <a:extLst>
                    <a:ext uri="{9D8B030D-6E8A-4147-A177-3AD203B41FA5}">
                      <a16:colId xmlns:a16="http://schemas.microsoft.com/office/drawing/2014/main" val="1186329415"/>
                    </a:ext>
                  </a:extLst>
                </a:gridCol>
                <a:gridCol w="1436261">
                  <a:extLst>
                    <a:ext uri="{9D8B030D-6E8A-4147-A177-3AD203B41FA5}">
                      <a16:colId xmlns:a16="http://schemas.microsoft.com/office/drawing/2014/main" val="1609066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Today’s First &amp; Last Bus Arrival Schedule Check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64587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361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메인화면에서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“첫차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막차 검색” 버튼을 눌러 시작함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“막차 시간표”버튼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03995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 연결되어 있지 않다면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홈페이지 접속이 실패하고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오류가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떠야함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“웹 페이지 사용할 수 없음”이라는 문구 제시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22150"/>
                  </a:ext>
                </a:extLst>
              </a:tr>
              <a:tr h="39903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홈페이지지 접속이 성공하여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알고자 하는 버스 번호를 입력함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22560"/>
                  </a:ext>
                </a:extLst>
              </a:tr>
              <a:tr h="17551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3.1.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존재하지 않는 버스 번호를 입력했다면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“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 결과가 없습니다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문구가 떠야함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87546"/>
                  </a:ext>
                </a:extLst>
              </a:tr>
              <a:tr h="17551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3.2.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검색한 버스 첫차 및 막차에 대한 정보를 읽어와 화면에 정류장 별 첫차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막차 시간 및 배차 간격을 표로 볼 수 있어야 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921365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3FE46A-1DE2-44B6-B0C5-E6A4335B43EF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8FC09B61-7485-410A-A2F2-05F77FDA50A9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265C1C44-8378-4273-BACF-00A6702DC6AE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39C06110-C15E-4029-BC9A-2A8E9A63A72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96198987-24A5-4AED-AA77-C6CE6266A6DF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A8935DB3-1F7D-4617-9CFC-CDE64A88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40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797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549C1F-4250-46D5-BC87-828A1B235A29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7E390A-91CC-4C5D-8595-5BB9ECB02E70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E173B9-C703-4786-93B2-E140794FFED9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C337733-2B23-4003-B7F7-5DB05EDB9830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28469A8-8E3D-40B7-8F68-8177D4720BAE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7CB5F1-26C0-455A-A84F-ACFC218D8EAC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91CE28-24D4-4BCE-B884-2FCBC5D40DE4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96227EB-82B2-44C4-B131-7E14D8F5F855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522B8F6F-81DA-4A65-8EC7-712826A2DD19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F8C2A06-6021-4953-8150-D7763FD707E4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64085" y="1209034"/>
            <a:ext cx="553353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7.5 Bookmarked Bus stop List Check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98B9D7D-CE78-42AE-87AF-5E09DBA4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31056"/>
              </p:ext>
            </p:extLst>
          </p:nvPr>
        </p:nvGraphicFramePr>
        <p:xfrm>
          <a:off x="2596454" y="2276549"/>
          <a:ext cx="6999092" cy="2893060"/>
        </p:xfrm>
        <a:graphic>
          <a:graphicData uri="http://schemas.openxmlformats.org/drawingml/2006/table">
            <a:tbl>
              <a:tblPr/>
              <a:tblGrid>
                <a:gridCol w="834765">
                  <a:extLst>
                    <a:ext uri="{9D8B030D-6E8A-4147-A177-3AD203B41FA5}">
                      <a16:colId xmlns:a16="http://schemas.microsoft.com/office/drawing/2014/main" val="3192616610"/>
                    </a:ext>
                  </a:extLst>
                </a:gridCol>
                <a:gridCol w="3829337">
                  <a:extLst>
                    <a:ext uri="{9D8B030D-6E8A-4147-A177-3AD203B41FA5}">
                      <a16:colId xmlns:a16="http://schemas.microsoft.com/office/drawing/2014/main" val="4105835565"/>
                    </a:ext>
                  </a:extLst>
                </a:gridCol>
                <a:gridCol w="1167495">
                  <a:extLst>
                    <a:ext uri="{9D8B030D-6E8A-4147-A177-3AD203B41FA5}">
                      <a16:colId xmlns:a16="http://schemas.microsoft.com/office/drawing/2014/main" val="1436591152"/>
                    </a:ext>
                  </a:extLst>
                </a:gridCol>
                <a:gridCol w="1167495">
                  <a:extLst>
                    <a:ext uri="{9D8B030D-6E8A-4147-A177-3AD203B41FA5}">
                      <a16:colId xmlns:a16="http://schemas.microsoft.com/office/drawing/2014/main" val="2349162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Bookmarked Bus stop List Check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913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37035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메인화면에서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“즐겨찾기” 버튼을 눌러 시작함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09443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즐겨찾기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해놓은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항목이 없을 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 찾기 목록이 없습니다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문구와 함께 버스 정류장 검색화면 창으로 이동할 수 있는 버튼이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754211"/>
                  </a:ext>
                </a:extLst>
              </a:tr>
              <a:tr h="39903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저장해놓은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즐겨찾기 정류장들을 확인할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259901"/>
                  </a:ext>
                </a:extLst>
              </a:tr>
              <a:tr h="17551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3.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저장해놓은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정류장을 클릭 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‘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Real time Bus Arrival Info Check’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창으로 이동하여야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852233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813022-58BB-4368-959D-8C1898D0E353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4394A59D-6B5D-4C31-83C0-54810F20C498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613886B5-B58F-44D0-93B0-6A8DAC1CED3B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B21C9F44-1D32-483C-89E7-9F2F1DC7D270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10590634-E16D-4538-A19C-971256D1864B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2DC9AFCA-2B18-4275-BC28-4A19934C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41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12600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577299-8079-4157-B164-D9A3D8917104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F694B4-3613-4300-9421-36EF6DD69A0D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0F2D35C-FF45-4E30-BBFA-426FED05A5A7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0C8965-E61C-422A-980B-81222E905D1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79EE02-5694-477D-A918-04F98082265F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5BE897-C2BC-4BF5-8A89-7F1B65E1964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99D851-46FE-4872-8D42-32977A78652D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6DD99BF-5424-4521-B3E4-E6F5614EC354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65704628-2700-4890-BD43-7C7F860AD3F8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1692032-CDFA-46AF-A09A-EE08B69B54D1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0" y="1211145"/>
            <a:ext cx="5782805" cy="57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7.6 Add or Delete Bookmark Bus stop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50C94-CC10-4833-82F5-DF8B9AFB6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35996"/>
              </p:ext>
            </p:extLst>
          </p:nvPr>
        </p:nvGraphicFramePr>
        <p:xfrm>
          <a:off x="2234152" y="2372680"/>
          <a:ext cx="7434997" cy="3128010"/>
        </p:xfrm>
        <a:graphic>
          <a:graphicData uri="http://schemas.openxmlformats.org/drawingml/2006/table">
            <a:tbl>
              <a:tblPr/>
              <a:tblGrid>
                <a:gridCol w="886754">
                  <a:extLst>
                    <a:ext uri="{9D8B030D-6E8A-4147-A177-3AD203B41FA5}">
                      <a16:colId xmlns:a16="http://schemas.microsoft.com/office/drawing/2014/main" val="561911935"/>
                    </a:ext>
                  </a:extLst>
                </a:gridCol>
                <a:gridCol w="4067829">
                  <a:extLst>
                    <a:ext uri="{9D8B030D-6E8A-4147-A177-3AD203B41FA5}">
                      <a16:colId xmlns:a16="http://schemas.microsoft.com/office/drawing/2014/main" val="538641445"/>
                    </a:ext>
                  </a:extLst>
                </a:gridCol>
                <a:gridCol w="1240207">
                  <a:extLst>
                    <a:ext uri="{9D8B030D-6E8A-4147-A177-3AD203B41FA5}">
                      <a16:colId xmlns:a16="http://schemas.microsoft.com/office/drawing/2014/main" val="1993758163"/>
                    </a:ext>
                  </a:extLst>
                </a:gridCol>
                <a:gridCol w="1240207">
                  <a:extLst>
                    <a:ext uri="{9D8B030D-6E8A-4147-A177-3AD203B41FA5}">
                      <a16:colId xmlns:a16="http://schemas.microsoft.com/office/drawing/2014/main" val="41680996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Add or Delete Bookmark Bus stop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268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169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‘Real time Bus Arrival Info Check’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창으로 이동함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7042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318770" marR="0" indent="-3187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우측 상단의 별이 속이 빈 별일때는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즐겨찾기로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등록되지 않은 상태이고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이때 별을 클릭하면 “즐겨 찾기에 추가되었습니다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문구와 함께 별의 속이 채워지고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즐겨찾기에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추가되어야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38813"/>
                  </a:ext>
                </a:extLst>
              </a:tr>
              <a:tr h="399034">
                <a:tc gridSpan="2">
                  <a:txBody>
                    <a:bodyPr/>
                    <a:lstStyle/>
                    <a:p>
                      <a:pPr marL="318770" marR="0" indent="-3187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2.2.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우측 상단의 별이 속이 찬 별일때는 즐겨찾기로 등록된 상태이고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이때 별을 클릭하면 “즐겨 찾기에서 삭제되었습니다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.”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라는 문구와 함께 별의 속이 비워지고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즐겨찾기에서 삭제되어야 함</a:t>
                      </a:r>
                      <a:r>
                        <a:rPr lang="en-US" altLang="ko-KR" sz="13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152947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3C8FD0-966D-430A-9E66-33C48CD5B268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C17C0912-C976-4B51-A94C-FFD1DF92E9F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B8653218-5B11-4CC3-8987-DB0E42A15FC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A2D13188-0038-4257-BE43-3FA913D6428A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37800FE0-E6D2-498C-A0CF-B4C15914DA35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BCD7CD1B-B261-4BF8-93B6-FA8CDEA1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42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0359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CF0493-B838-4121-8228-76A6C8931B84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56BE687-E230-4141-9240-3583C2F5563B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6BFBD4-28DA-430F-BAF5-A334C0EDFD5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971DCE7-E7A9-4DE0-8D65-44AF9AD7168D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0F83A6-E56D-4D97-82DA-A61DBE194E0B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77C8C7-6287-41C2-B720-B5DD49713E7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C5631FC-F163-4AA1-A89E-59A50FC721D4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1151CF1-F8CA-4861-B6B4-FA716A2FB232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280B9790-E0F8-4F44-B121-DEDEE305C995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3C9FB4-8AB7-4EA8-B6AD-B1FFB5871BF3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-8727" y="1231802"/>
            <a:ext cx="359351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7.7 Call Taxi Info Check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31E1F1-8C36-449F-B8B6-1ECC40488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72066"/>
              </p:ext>
            </p:extLst>
          </p:nvPr>
        </p:nvGraphicFramePr>
        <p:xfrm>
          <a:off x="2987667" y="1954636"/>
          <a:ext cx="6537180" cy="1551432"/>
        </p:xfrm>
        <a:graphic>
          <a:graphicData uri="http://schemas.openxmlformats.org/drawingml/2006/table">
            <a:tbl>
              <a:tblPr/>
              <a:tblGrid>
                <a:gridCol w="779674">
                  <a:extLst>
                    <a:ext uri="{9D8B030D-6E8A-4147-A177-3AD203B41FA5}">
                      <a16:colId xmlns:a16="http://schemas.microsoft.com/office/drawing/2014/main" val="2882160776"/>
                    </a:ext>
                  </a:extLst>
                </a:gridCol>
                <a:gridCol w="3576616">
                  <a:extLst>
                    <a:ext uri="{9D8B030D-6E8A-4147-A177-3AD203B41FA5}">
                      <a16:colId xmlns:a16="http://schemas.microsoft.com/office/drawing/2014/main" val="386029499"/>
                    </a:ext>
                  </a:extLst>
                </a:gridCol>
                <a:gridCol w="1090445">
                  <a:extLst>
                    <a:ext uri="{9D8B030D-6E8A-4147-A177-3AD203B41FA5}">
                      <a16:colId xmlns:a16="http://schemas.microsoft.com/office/drawing/2014/main" val="2344176339"/>
                    </a:ext>
                  </a:extLst>
                </a:gridCol>
                <a:gridCol w="1090445">
                  <a:extLst>
                    <a:ext uri="{9D8B030D-6E8A-4147-A177-3AD203B41FA5}">
                      <a16:colId xmlns:a16="http://schemas.microsoft.com/office/drawing/2014/main" val="25019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Call Taxi Info Check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5031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82726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메인화면에서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“콜택시 호출” 버튼을 선택함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19819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대구시에서 주로 사용되는 콜택시 회사의 이름 및 정보들을 볼 수 있어야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893352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D00C06-D485-4A9E-A64D-6FEBFE6B3F68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FAC3E231-E6B9-47E0-B074-B97E3257CFA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C3EB9450-4804-465D-8029-06815BE30DE6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B93B9BF3-F113-4F1B-A418-C7E494E37691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4BDDE5AE-FA0F-49E7-915A-215505C84BC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150A97-2120-4A18-8273-669591E73433}"/>
              </a:ext>
            </a:extLst>
          </p:cNvPr>
          <p:cNvSpPr/>
          <p:nvPr/>
        </p:nvSpPr>
        <p:spPr>
          <a:xfrm>
            <a:off x="0" y="3606880"/>
            <a:ext cx="359351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7.8 Ring Taxi Company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5A9DD84-6E1D-47E7-86C1-77CDC776F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91451"/>
              </p:ext>
            </p:extLst>
          </p:nvPr>
        </p:nvGraphicFramePr>
        <p:xfrm>
          <a:off x="2987667" y="4313026"/>
          <a:ext cx="6537179" cy="1899239"/>
        </p:xfrm>
        <a:graphic>
          <a:graphicData uri="http://schemas.openxmlformats.org/drawingml/2006/table">
            <a:tbl>
              <a:tblPr/>
              <a:tblGrid>
                <a:gridCol w="779674">
                  <a:extLst>
                    <a:ext uri="{9D8B030D-6E8A-4147-A177-3AD203B41FA5}">
                      <a16:colId xmlns:a16="http://schemas.microsoft.com/office/drawing/2014/main" val="317489684"/>
                    </a:ext>
                  </a:extLst>
                </a:gridCol>
                <a:gridCol w="3576615">
                  <a:extLst>
                    <a:ext uri="{9D8B030D-6E8A-4147-A177-3AD203B41FA5}">
                      <a16:colId xmlns:a16="http://schemas.microsoft.com/office/drawing/2014/main" val="4278072380"/>
                    </a:ext>
                  </a:extLst>
                </a:gridCol>
                <a:gridCol w="1090445">
                  <a:extLst>
                    <a:ext uri="{9D8B030D-6E8A-4147-A177-3AD203B41FA5}">
                      <a16:colId xmlns:a16="http://schemas.microsoft.com/office/drawing/2014/main" val="3804385168"/>
                    </a:ext>
                  </a:extLst>
                </a:gridCol>
                <a:gridCol w="1090445">
                  <a:extLst>
                    <a:ext uri="{9D8B030D-6E8A-4147-A177-3AD203B41FA5}">
                      <a16:colId xmlns:a16="http://schemas.microsoft.com/office/drawing/2014/main" val="2767390241"/>
                    </a:ext>
                  </a:extLst>
                </a:gridCol>
              </a:tblGrid>
              <a:tr h="313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Ring Taxi Company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62073"/>
                  </a:ext>
                </a:extLst>
              </a:tr>
              <a:tr h="31370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818880"/>
                  </a:ext>
                </a:extLst>
              </a:tr>
              <a:tr h="31370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 ‘Call Taxi Info Check’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창으로 이동함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977527"/>
                  </a:ext>
                </a:extLst>
              </a:tr>
              <a:tr h="95813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사용자가 마음에 드는 콜택시 회사의 전화연결 아이콘을 터치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클릭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전화연결 앱으로 연결되고 선택한 회사의 전화번호가 자동 입력되어야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906755"/>
                  </a:ext>
                </a:extLst>
              </a:tr>
            </a:tbl>
          </a:graphicData>
        </a:graphic>
      </p:graphicFrame>
      <p:sp>
        <p:nvSpPr>
          <p:cNvPr id="50" name="슬라이드 번호 개체 틀 10">
            <a:extLst>
              <a:ext uri="{FF2B5EF4-FFF2-40B4-BE49-F238E27FC236}">
                <a16:creationId xmlns:a16="http://schemas.microsoft.com/office/drawing/2014/main" id="{FA0D956D-CD14-4731-99E0-D2417635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43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7689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7579B2-B51B-408A-8B91-049B499C969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FBDBDA-3660-4A95-BADD-2FDBE5275E68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F4FF15-D951-4A0B-8A74-92701DDA4AA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163410-9D31-4598-A12A-3F89C7B71408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B0CE0B9-6A25-441F-AEDC-5330426A6BD7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39D62A-747A-4E1D-881A-CC679D1CA00F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3B667F-F706-4452-86D6-CB0C0A76673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3D61BAE-F8A7-44A6-A8CD-B85898B5A984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모서리가 둥근 직사각형 12">
              <a:extLst>
                <a:ext uri="{FF2B5EF4-FFF2-40B4-BE49-F238E27FC236}">
                  <a16:creationId xmlns:a16="http://schemas.microsoft.com/office/drawing/2014/main" id="{217E85C4-6172-4639-8621-CAA211C174C1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D0C176-1C88-4281-83F5-694907106045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계획 및 결과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4E1D59-718E-4C00-8DD6-9F1D033615CA}"/>
              </a:ext>
            </a:extLst>
          </p:cNvPr>
          <p:cNvSpPr/>
          <p:nvPr/>
        </p:nvSpPr>
        <p:spPr>
          <a:xfrm>
            <a:off x="0" y="1197357"/>
            <a:ext cx="278406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7.9 Advertising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258713-1579-49C5-866C-CB6D8502C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98109"/>
              </p:ext>
            </p:extLst>
          </p:nvPr>
        </p:nvGraphicFramePr>
        <p:xfrm>
          <a:off x="2236516" y="2717124"/>
          <a:ext cx="7307037" cy="1860042"/>
        </p:xfrm>
        <a:graphic>
          <a:graphicData uri="http://schemas.openxmlformats.org/drawingml/2006/table">
            <a:tbl>
              <a:tblPr/>
              <a:tblGrid>
                <a:gridCol w="871493">
                  <a:extLst>
                    <a:ext uri="{9D8B030D-6E8A-4147-A177-3AD203B41FA5}">
                      <a16:colId xmlns:a16="http://schemas.microsoft.com/office/drawing/2014/main" val="1021707985"/>
                    </a:ext>
                  </a:extLst>
                </a:gridCol>
                <a:gridCol w="3997820">
                  <a:extLst>
                    <a:ext uri="{9D8B030D-6E8A-4147-A177-3AD203B41FA5}">
                      <a16:colId xmlns:a16="http://schemas.microsoft.com/office/drawing/2014/main" val="3374116936"/>
                    </a:ext>
                  </a:extLst>
                </a:gridCol>
                <a:gridCol w="1218862">
                  <a:extLst>
                    <a:ext uri="{9D8B030D-6E8A-4147-A177-3AD203B41FA5}">
                      <a16:colId xmlns:a16="http://schemas.microsoft.com/office/drawing/2014/main" val="95778700"/>
                    </a:ext>
                  </a:extLst>
                </a:gridCol>
                <a:gridCol w="1218862">
                  <a:extLst>
                    <a:ext uri="{9D8B030D-6E8A-4147-A177-3AD203B41FA5}">
                      <a16:colId xmlns:a16="http://schemas.microsoft.com/office/drawing/2014/main" val="3325777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Advertising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번호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627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Plan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Test Result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Reference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9172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어플을 실행함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498540"/>
                  </a:ext>
                </a:extLst>
              </a:tr>
              <a:tr h="16281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인터넷이 연결되어 있지 않다면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아무 광고가 뜨지 않아야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722824"/>
                  </a:ext>
                </a:extLst>
              </a:tr>
              <a:tr h="162814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2.2.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화면의 중앙 하단부에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Web(Google)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에서 랜덤으로 제공하는 광고가 표시되어야 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1E74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89110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1EB3C5-232F-4109-A62E-73A19E003150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18415A89-48E6-41E9-ADC4-9142F1F87BBC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3999035F-D388-43E0-BDA1-0547104B2EC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51B80CD2-BEF8-42E2-8DEE-82EA4C043D23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3AA228AA-830B-4DF2-9594-71C9BAEF058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슬라이드 번호 개체 틀 10">
            <a:extLst>
              <a:ext uri="{FF2B5EF4-FFF2-40B4-BE49-F238E27FC236}">
                <a16:creationId xmlns:a16="http://schemas.microsoft.com/office/drawing/2014/main" id="{9C3C0BEB-C6D6-4975-846C-1E05AAC7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44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3189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5BC92-E70F-42EB-AAE8-9777C8EDD61A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7DFED1-80CA-4F33-BCCB-35409DC9824D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7DD30ED-6F1F-4CA3-9260-43F737B2ED59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E01D0D4-78BC-488E-B6CC-7C1D14F9256F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F3CF23-2266-4F39-865E-2081BE04C99F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62B780-992A-472C-A907-84C1FF423CE9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9377A8-B39E-4390-AC88-7972CF8E8703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121E234-CFBF-4729-AC78-430FFB95ADB3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12">
              <a:extLst>
                <a:ext uri="{FF2B5EF4-FFF2-40B4-BE49-F238E27FC236}">
                  <a16:creationId xmlns:a16="http://schemas.microsoft.com/office/drawing/2014/main" id="{34E84E30-35B8-41FC-90E8-D5515740BA00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DAFE37-5395-434A-88DA-1410B11A613C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8.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이슈상황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FCDFD-4CCE-422E-839D-E6ADDEDE72F7}"/>
              </a:ext>
            </a:extLst>
          </p:cNvPr>
          <p:cNvSpPr txBox="1"/>
          <p:nvPr/>
        </p:nvSpPr>
        <p:spPr>
          <a:xfrm>
            <a:off x="1351752" y="1992356"/>
            <a:ext cx="9926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altLang="ko-KR" sz="2000" dirty="0"/>
              <a:t>GUI </a:t>
            </a:r>
            <a:r>
              <a:rPr lang="ko-KR" altLang="en-US" sz="2000" dirty="0"/>
              <a:t>구현 시</a:t>
            </a:r>
            <a:r>
              <a:rPr lang="en-US" altLang="ko-KR" sz="2000" dirty="0"/>
              <a:t>, </a:t>
            </a:r>
            <a:r>
              <a:rPr lang="ko-KR" altLang="en-US" sz="2000" dirty="0"/>
              <a:t>기존 이미지를 사용할 때 저작권 문제가 발생함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>
                <a:solidFill>
                  <a:srgbClr val="FF0000"/>
                </a:solidFill>
              </a:rPr>
              <a:t>⇒ </a:t>
            </a:r>
            <a:r>
              <a:rPr lang="ko-KR" altLang="en-US" sz="2000" dirty="0">
                <a:solidFill>
                  <a:srgbClr val="FF0000"/>
                </a:solidFill>
              </a:rPr>
              <a:t>직접 이미지를 디자인하여 새롭게 제작함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000" dirty="0"/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ko-KR" altLang="en-US" sz="2000" dirty="0"/>
              <a:t>설계와 구현 기간이 조금씩 밀리게 되어 기존 계획을 철저히 지키지 못함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>
                <a:solidFill>
                  <a:srgbClr val="FF0000"/>
                </a:solidFill>
              </a:rPr>
              <a:t>⇒ </a:t>
            </a:r>
            <a:r>
              <a:rPr lang="ko-KR" altLang="en-US" sz="2000" dirty="0">
                <a:solidFill>
                  <a:srgbClr val="FF0000"/>
                </a:solidFill>
              </a:rPr>
              <a:t>앞서 계획했던 마감 기한을 조금 늘이도록 계획을 수정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000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altLang="ko-KR" sz="2000" dirty="0"/>
              <a:t>UI</a:t>
            </a:r>
            <a:r>
              <a:rPr lang="ko-KR" altLang="en-US" sz="2000" dirty="0"/>
              <a:t>를 계획한 모양처럼 만들기 어려움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	</a:t>
            </a:r>
            <a:r>
              <a:rPr lang="ko-KR" altLang="ko-KR" sz="2000" dirty="0">
                <a:solidFill>
                  <a:srgbClr val="FF0000"/>
                </a:solidFill>
              </a:rPr>
              <a:t>⇒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안드로이드 스튜디오에 따로 스타일을 추가해서 해결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ko-KR" altLang="en-US" sz="2000" dirty="0"/>
              <a:t>웹에서 데이터를 </a:t>
            </a:r>
            <a:r>
              <a:rPr lang="ko-KR" altLang="en-US" sz="2000" dirty="0" err="1"/>
              <a:t>파싱할</a:t>
            </a:r>
            <a:r>
              <a:rPr lang="ko-KR" altLang="en-US" sz="2000" dirty="0"/>
              <a:t> 때 고려해야 할 부분이 많음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	⇒ </a:t>
            </a:r>
            <a:r>
              <a:rPr lang="ko-KR" altLang="en-US" sz="2000" dirty="0" err="1">
                <a:solidFill>
                  <a:srgbClr val="FF0000"/>
                </a:solidFill>
              </a:rPr>
              <a:t>파서로</a:t>
            </a:r>
            <a:r>
              <a:rPr lang="ko-KR" altLang="en-US" sz="2000" dirty="0">
                <a:solidFill>
                  <a:srgbClr val="FF0000"/>
                </a:solidFill>
              </a:rPr>
              <a:t> 무엇을 쓸지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무엇을 기준으로 데이터를 획득할지 정하기</a:t>
            </a:r>
            <a:r>
              <a:rPr lang="en-US" altLang="ko-KR" sz="2000" dirty="0">
                <a:solidFill>
                  <a:srgbClr val="FF0000"/>
                </a:solidFill>
              </a:rPr>
              <a:t>, 	    	    </a:t>
            </a:r>
            <a:r>
              <a:rPr lang="ko-KR" altLang="en-US" sz="2000" dirty="0">
                <a:solidFill>
                  <a:srgbClr val="FF0000"/>
                </a:solidFill>
              </a:rPr>
              <a:t>안드로이드 앱에서 인터넷 관련 권한을 설정해야 정상적으로 </a:t>
            </a:r>
            <a:r>
              <a:rPr lang="ko-KR" altLang="en-US" sz="2000" dirty="0" err="1">
                <a:solidFill>
                  <a:srgbClr val="FF0000"/>
                </a:solidFill>
              </a:rPr>
              <a:t>파싱됨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141DB3-7B84-44D8-AE91-62332F3E6013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3" name="자유형 38">
              <a:extLst>
                <a:ext uri="{FF2B5EF4-FFF2-40B4-BE49-F238E27FC236}">
                  <a16:creationId xmlns:a16="http://schemas.microsoft.com/office/drawing/2014/main" id="{C2991967-993C-4909-A919-A6F21A76BA34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39">
              <a:extLst>
                <a:ext uri="{FF2B5EF4-FFF2-40B4-BE49-F238E27FC236}">
                  <a16:creationId xmlns:a16="http://schemas.microsoft.com/office/drawing/2014/main" id="{E171938E-992D-4121-8569-A7C8D677D076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40">
              <a:extLst>
                <a:ext uri="{FF2B5EF4-FFF2-40B4-BE49-F238E27FC236}">
                  <a16:creationId xmlns:a16="http://schemas.microsoft.com/office/drawing/2014/main" id="{A1A7D9BF-B602-4E76-8593-BA2B170DA44F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1">
              <a:extLst>
                <a:ext uri="{FF2B5EF4-FFF2-40B4-BE49-F238E27FC236}">
                  <a16:creationId xmlns:a16="http://schemas.microsoft.com/office/drawing/2014/main" id="{F419F7D0-E4BF-46E0-A365-D6EB516440F1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슬라이드 번호 개체 틀 10">
            <a:extLst>
              <a:ext uri="{FF2B5EF4-FFF2-40B4-BE49-F238E27FC236}">
                <a16:creationId xmlns:a16="http://schemas.microsoft.com/office/drawing/2014/main" id="{5541BBBC-C7C9-418E-AD1F-AC6B3BC8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45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28696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E823A0-3429-430E-A368-D12FE7B8758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CB396A-859E-4FAC-A63D-FD4BA4102EFB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74BCF11-011B-48FC-BB85-E4D6C98D35EA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D70E1BA-B075-49DD-81CB-784A98FFED45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167549-8DEA-4881-ABF8-C0CEDDD98E6E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EFD193-8816-4986-8BC1-F7C19C655D29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4AF63C5-DD5A-42FF-B382-FFDC87988072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C34438-7A30-4C66-9026-2EB5253D6254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12">
              <a:extLst>
                <a:ext uri="{FF2B5EF4-FFF2-40B4-BE49-F238E27FC236}">
                  <a16:creationId xmlns:a16="http://schemas.microsoft.com/office/drawing/2014/main" id="{8299A229-BDF7-4320-92D9-1EB9EE499216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CAD8E3A-E946-4A9D-835A-1C842D312928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 동영상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앱 실행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1383" y="1452961"/>
            <a:ext cx="8779557" cy="49346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F9BD325-088E-4BC6-AC6E-4FFD54CB4DF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3" name="자유형 38">
              <a:extLst>
                <a:ext uri="{FF2B5EF4-FFF2-40B4-BE49-F238E27FC236}">
                  <a16:creationId xmlns:a16="http://schemas.microsoft.com/office/drawing/2014/main" id="{88ABC1EA-3F12-4F55-900C-05090FD0C324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39">
              <a:extLst>
                <a:ext uri="{FF2B5EF4-FFF2-40B4-BE49-F238E27FC236}">
                  <a16:creationId xmlns:a16="http://schemas.microsoft.com/office/drawing/2014/main" id="{5A4840AA-D99F-4C14-95A5-A6330D26EC57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40">
              <a:extLst>
                <a:ext uri="{FF2B5EF4-FFF2-40B4-BE49-F238E27FC236}">
                  <a16:creationId xmlns:a16="http://schemas.microsoft.com/office/drawing/2014/main" id="{33FC7543-FA15-45D0-9D0F-FDF14B4BFA69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1">
              <a:extLst>
                <a:ext uri="{FF2B5EF4-FFF2-40B4-BE49-F238E27FC236}">
                  <a16:creationId xmlns:a16="http://schemas.microsoft.com/office/drawing/2014/main" id="{29935CF0-B78B-457C-86B2-3525F57DCFE7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슬라이드 번호 개체 틀 10">
            <a:extLst>
              <a:ext uri="{FF2B5EF4-FFF2-40B4-BE49-F238E27FC236}">
                <a16:creationId xmlns:a16="http://schemas.microsoft.com/office/drawing/2014/main" id="{80CCB8B2-9191-42EC-9090-1138EBEA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46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90365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827CEE-F0B8-4BD4-8F91-48125024F32D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84E903-D4B9-4C79-8A0C-14CBA3B5947A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72F3CED-CF00-48A3-8612-C4F73DBCD150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CBD738-DF14-40B8-B9E8-156F7D7A8D92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0AED506-B923-45E8-96F2-F2F3C468F426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9BD6F62-FECA-424E-8401-0FE4E23050D3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C0439F1-4B14-4011-8BCA-155A79CEE6C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B409E56-50D4-4C25-B307-41F3FAEC1885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모서리가 둥근 직사각형 12">
              <a:extLst>
                <a:ext uri="{FF2B5EF4-FFF2-40B4-BE49-F238E27FC236}">
                  <a16:creationId xmlns:a16="http://schemas.microsoft.com/office/drawing/2014/main" id="{21E8BC39-4C46-44BF-8191-C42FA365E8BF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EE4D04-23EC-4F42-8585-776F0031A1B7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762055" y="42962"/>
            <a:ext cx="724268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10. GitHub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업로드 결과 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참고자료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4DEE7A-DE97-4DD6-A0E1-D447B5AC5330}"/>
              </a:ext>
            </a:extLst>
          </p:cNvPr>
          <p:cNvSpPr/>
          <p:nvPr/>
        </p:nvSpPr>
        <p:spPr>
          <a:xfrm>
            <a:off x="3142" y="1175926"/>
            <a:ext cx="383986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10.1 GitHub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업로드 결과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3847" y="1650839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https://github.com/LeeHuiJeong/KNU-20192-5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568ADE-D40A-40B6-B571-6D591E9E3CFF}"/>
              </a:ext>
            </a:extLst>
          </p:cNvPr>
          <p:cNvGrpSpPr/>
          <p:nvPr/>
        </p:nvGrpSpPr>
        <p:grpSpPr>
          <a:xfrm>
            <a:off x="7073423" y="1682680"/>
            <a:ext cx="4304730" cy="5075153"/>
            <a:chOff x="1502134" y="1939776"/>
            <a:chExt cx="4050347" cy="490869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7A06C73-7318-45DD-A434-D66635B2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34" y="1939776"/>
              <a:ext cx="4050347" cy="490869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1F63A25-DABA-48D5-A90E-75E4CF762D82}"/>
                </a:ext>
              </a:extLst>
            </p:cNvPr>
            <p:cNvSpPr/>
            <p:nvPr/>
          </p:nvSpPr>
          <p:spPr>
            <a:xfrm>
              <a:off x="2507531" y="3612258"/>
              <a:ext cx="838986" cy="301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김병섭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FA7E97-24FF-4C63-88A4-7904BAE861AE}"/>
                </a:ext>
              </a:extLst>
            </p:cNvPr>
            <p:cNvSpPr/>
            <p:nvPr/>
          </p:nvSpPr>
          <p:spPr>
            <a:xfrm>
              <a:off x="4506013" y="3612258"/>
              <a:ext cx="838986" cy="301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이희정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DE1932D-660D-464C-8EDF-5C958E4ED8F3}"/>
                </a:ext>
              </a:extLst>
            </p:cNvPr>
            <p:cNvSpPr/>
            <p:nvPr/>
          </p:nvSpPr>
          <p:spPr>
            <a:xfrm>
              <a:off x="2507531" y="4705768"/>
              <a:ext cx="838986" cy="301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박준현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22B429-FB7D-4EB2-B7F0-16D3FD26EAA1}"/>
                </a:ext>
              </a:extLst>
            </p:cNvPr>
            <p:cNvSpPr/>
            <p:nvPr/>
          </p:nvSpPr>
          <p:spPr>
            <a:xfrm>
              <a:off x="4506013" y="4705768"/>
              <a:ext cx="838986" cy="301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엄소연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84310D-6454-4150-B5BF-F198AE1DA7C0}"/>
                </a:ext>
              </a:extLst>
            </p:cNvPr>
            <p:cNvSpPr/>
            <p:nvPr/>
          </p:nvSpPr>
          <p:spPr>
            <a:xfrm>
              <a:off x="2507531" y="5777121"/>
              <a:ext cx="838986" cy="3016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강민슬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05F12C3-0DDA-4D52-A361-A6AEE2DF9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71" y="2475454"/>
            <a:ext cx="6825822" cy="33188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45C098-5CA5-4E54-B552-088D7DAF6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82" y="2544004"/>
            <a:ext cx="6825822" cy="37753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E9DC9F-D8DC-4883-82F3-AEDA69CEF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31" y="3175700"/>
            <a:ext cx="6888692" cy="208911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A5F386F4-60B1-4BF8-8C27-08D52293D6C2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43" name="자유형 38">
              <a:extLst>
                <a:ext uri="{FF2B5EF4-FFF2-40B4-BE49-F238E27FC236}">
                  <a16:creationId xmlns:a16="http://schemas.microsoft.com/office/drawing/2014/main" id="{6FF87425-BE9A-46E2-9D11-70766B5BCE1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39">
              <a:extLst>
                <a:ext uri="{FF2B5EF4-FFF2-40B4-BE49-F238E27FC236}">
                  <a16:creationId xmlns:a16="http://schemas.microsoft.com/office/drawing/2014/main" id="{9C23FDE2-43F6-468D-A928-603D4C3543EE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40">
              <a:extLst>
                <a:ext uri="{FF2B5EF4-FFF2-40B4-BE49-F238E27FC236}">
                  <a16:creationId xmlns:a16="http://schemas.microsoft.com/office/drawing/2014/main" id="{5CC8974F-B1C3-48A7-8CAD-28E54331213B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1">
              <a:extLst>
                <a:ext uri="{FF2B5EF4-FFF2-40B4-BE49-F238E27FC236}">
                  <a16:creationId xmlns:a16="http://schemas.microsoft.com/office/drawing/2014/main" id="{A342AFAB-7BC7-4F3F-ACBC-F04614B2BD1D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슬라이드 번호 개체 틀 10">
            <a:extLst>
              <a:ext uri="{FF2B5EF4-FFF2-40B4-BE49-F238E27FC236}">
                <a16:creationId xmlns:a16="http://schemas.microsoft.com/office/drawing/2014/main" id="{3014378A-E84C-4621-A9D5-06D72B84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47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38123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42F128-8ED9-4BB6-8010-956D97BA0253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656207E-941B-4D8B-B26C-E57B45BDBD56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A76E9A-EE36-434D-AEFC-D1EDFD9A1335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65FEC4-1B8C-4D35-8ADF-B97A1637B939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DC98A6-CBBD-4AC0-91F9-DFD54FBA0E7A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3BF5B3F-887C-4E39-B992-1854D691D2ED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A0EBE63-BC8B-4262-AF73-989BEC09D21D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C8ACCAB-EEA4-443A-8EAD-9E19EC6BDC36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B894F8A9-D225-4AB4-9CB2-61B3E8FAC5DC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3F5401-19B1-4FA2-8F8A-0F0126F00B43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762055" y="42962"/>
            <a:ext cx="724268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10. GitHub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업로드 결과 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참고자료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4DEE7A-DE97-4DD6-A0E1-D447B5AC5330}"/>
              </a:ext>
            </a:extLst>
          </p:cNvPr>
          <p:cNvSpPr/>
          <p:nvPr/>
        </p:nvSpPr>
        <p:spPr>
          <a:xfrm>
            <a:off x="0" y="1196926"/>
            <a:ext cx="216794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10.2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참고자료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62E375B-9D9A-4255-8569-5824C8E80400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78B38414-A84B-4FDA-A61F-97CD3D6FEB96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36B360A9-FDF8-487A-B87A-CBF971668612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589E2344-F5A2-4D1C-8302-B9A806A500C8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584E47D3-3058-49C9-94A4-A8E199F23784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ED8416-B506-49E7-964B-86E62D7B66DA}"/>
              </a:ext>
            </a:extLst>
          </p:cNvPr>
          <p:cNvGrpSpPr/>
          <p:nvPr/>
        </p:nvGrpSpPr>
        <p:grpSpPr>
          <a:xfrm>
            <a:off x="1265831" y="2041884"/>
            <a:ext cx="10316108" cy="4524315"/>
            <a:chOff x="1265831" y="2041884"/>
            <a:chExt cx="10316108" cy="45243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19D54-6AC7-42A9-A991-74C4C00EB8EA}"/>
                </a:ext>
              </a:extLst>
            </p:cNvPr>
            <p:cNvSpPr txBox="1"/>
            <p:nvPr/>
          </p:nvSpPr>
          <p:spPr>
            <a:xfrm>
              <a:off x="1517831" y="2041884"/>
              <a:ext cx="1006410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dirty="0"/>
                <a:t>Do it! </a:t>
              </a:r>
              <a:r>
                <a:rPr lang="ko-KR" altLang="en-US" dirty="0"/>
                <a:t>안드로이드 앱 프로그래밍</a:t>
              </a:r>
              <a:r>
                <a:rPr lang="en-US" altLang="ko-KR" dirty="0"/>
                <a:t>-</a:t>
              </a:r>
              <a:r>
                <a:rPr lang="ko-KR" altLang="en-US" dirty="0" err="1"/>
                <a:t>정재곤</a:t>
              </a:r>
              <a:r>
                <a:rPr lang="ko-KR" altLang="en-US" dirty="0"/>
                <a:t> 저</a:t>
              </a:r>
              <a:endParaRPr lang="en-US" altLang="ko-KR" dirty="0"/>
            </a:p>
            <a:p>
              <a:pPr fontAlgn="base"/>
              <a:endParaRPr lang="ko-KR" altLang="en-US" dirty="0"/>
            </a:p>
            <a:p>
              <a:pPr fontAlgn="base"/>
              <a:r>
                <a:rPr lang="en-US" altLang="ko-KR" dirty="0"/>
                <a:t>Android Studio</a:t>
              </a:r>
              <a:r>
                <a:rPr lang="ko-KR" altLang="en-US" dirty="0"/>
                <a:t>를 활용한 안드로이드 프로그래밍</a:t>
              </a:r>
              <a:r>
                <a:rPr lang="en-US" altLang="ko-KR" dirty="0"/>
                <a:t>-</a:t>
              </a:r>
              <a:r>
                <a:rPr lang="ko-KR" altLang="en-US" dirty="0" err="1"/>
                <a:t>우재남</a:t>
              </a:r>
              <a:r>
                <a:rPr lang="en-US" altLang="ko-KR" dirty="0"/>
                <a:t>, </a:t>
              </a:r>
              <a:r>
                <a:rPr lang="ko-KR" altLang="en-US" dirty="0" err="1"/>
                <a:t>박길식</a:t>
              </a:r>
              <a:r>
                <a:rPr lang="ko-KR" altLang="en-US" dirty="0"/>
                <a:t> 저</a:t>
              </a:r>
              <a:endParaRPr lang="en-US" altLang="ko-KR" dirty="0"/>
            </a:p>
            <a:p>
              <a:pPr fontAlgn="base"/>
              <a:endParaRPr lang="ko-KR" altLang="en-US" dirty="0"/>
            </a:p>
            <a:p>
              <a:pPr fontAlgn="base"/>
              <a:r>
                <a:rPr lang="ko-KR" altLang="en-US" dirty="0"/>
                <a:t>안드로이드 앱 개발 관련 강의</a:t>
              </a:r>
            </a:p>
            <a:p>
              <a:pPr fontAlgn="base"/>
              <a:r>
                <a:rPr lang="en-US" altLang="ko-KR" dirty="0"/>
                <a:t>https://www.youtube.com/channel/UCvb9oqG4CtZ5H4m_NSD1GYA/playlists?view=50&amp;</a:t>
              </a:r>
              <a:endParaRPr lang="ko-KR" altLang="en-US" dirty="0"/>
            </a:p>
            <a:p>
              <a:pPr fontAlgn="base"/>
              <a:r>
                <a:rPr lang="en-US" altLang="ko-KR" dirty="0"/>
                <a:t>sort=</a:t>
              </a:r>
              <a:r>
                <a:rPr lang="en-US" altLang="ko-KR" dirty="0" err="1"/>
                <a:t>dd&amp;shelf_id</a:t>
              </a:r>
              <a:r>
                <a:rPr lang="en-US" altLang="ko-KR" dirty="0"/>
                <a:t>=4</a:t>
              </a:r>
            </a:p>
            <a:p>
              <a:pPr fontAlgn="base"/>
              <a:endParaRPr lang="ko-KR" altLang="en-US" dirty="0"/>
            </a:p>
            <a:p>
              <a:pPr fontAlgn="base"/>
              <a:r>
                <a:rPr lang="ko-KR" altLang="en-US" dirty="0"/>
                <a:t>안드로이드 스튜디오 관련 강의</a:t>
              </a:r>
            </a:p>
            <a:p>
              <a:pPr fontAlgn="base"/>
              <a:r>
                <a:rPr lang="en-US" altLang="ko-KR" dirty="0"/>
                <a:t>https://www.youtube.com/watch?v=oj6DI3PvAr0&amp;list=PLRx0vPvlEmdB6sCgj_jubp8KPb1ni0VOC </a:t>
              </a:r>
            </a:p>
            <a:p>
              <a:pPr fontAlgn="base"/>
              <a:endParaRPr lang="ko-KR" altLang="en-US" dirty="0"/>
            </a:p>
            <a:p>
              <a:pPr fontAlgn="base"/>
              <a:r>
                <a:rPr lang="ko-KR" altLang="en-US" dirty="0"/>
                <a:t>안드로이드 스튜디오 관련 강의</a:t>
              </a:r>
            </a:p>
            <a:p>
              <a:pPr fontAlgn="base"/>
              <a:r>
                <a:rPr lang="en-US" altLang="ko-KR" dirty="0"/>
                <a:t>https://www.youtube.com/playlist?list=PLG7te9eYUi7sj1mAKtunTzO7s_jPxez-e </a:t>
              </a:r>
            </a:p>
            <a:p>
              <a:pPr fontAlgn="base"/>
              <a:endParaRPr lang="ko-KR" altLang="en-US" dirty="0"/>
            </a:p>
            <a:p>
              <a:pPr fontAlgn="base"/>
              <a:r>
                <a:rPr lang="ko-KR" altLang="en-US" dirty="0"/>
                <a:t>안드로이드 스튜디오 관련 자료 모음</a:t>
              </a:r>
            </a:p>
            <a:p>
              <a:pPr fontAlgn="base"/>
              <a:r>
                <a:rPr lang="en-US" altLang="ko-KR" dirty="0"/>
                <a:t>https://kartmon.blog.me/221598375334 </a:t>
              </a:r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962845B-02E9-4605-BEEA-A34543F46189}"/>
                </a:ext>
              </a:extLst>
            </p:cNvPr>
            <p:cNvSpPr/>
            <p:nvPr/>
          </p:nvSpPr>
          <p:spPr>
            <a:xfrm>
              <a:off x="1265831" y="209177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7460543-7D12-468C-95C2-CE24AF86B89B}"/>
                </a:ext>
              </a:extLst>
            </p:cNvPr>
            <p:cNvSpPr/>
            <p:nvPr/>
          </p:nvSpPr>
          <p:spPr>
            <a:xfrm>
              <a:off x="1265831" y="2677893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0898ED3-1461-4133-950A-79CCD12BD407}"/>
                </a:ext>
              </a:extLst>
            </p:cNvPr>
            <p:cNvSpPr/>
            <p:nvPr/>
          </p:nvSpPr>
          <p:spPr>
            <a:xfrm>
              <a:off x="1265831" y="317700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E09C536-2190-447D-A799-2451530CEBE1}"/>
                </a:ext>
              </a:extLst>
            </p:cNvPr>
            <p:cNvSpPr/>
            <p:nvPr/>
          </p:nvSpPr>
          <p:spPr>
            <a:xfrm>
              <a:off x="1265831" y="4293579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8E333CC-134B-4716-8478-3235A36D4FCC}"/>
                </a:ext>
              </a:extLst>
            </p:cNvPr>
            <p:cNvSpPr/>
            <p:nvPr/>
          </p:nvSpPr>
          <p:spPr>
            <a:xfrm>
              <a:off x="1265831" y="513588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F155EE5-3183-4D6F-800B-37779C24F4D1}"/>
                </a:ext>
              </a:extLst>
            </p:cNvPr>
            <p:cNvSpPr/>
            <p:nvPr/>
          </p:nvSpPr>
          <p:spPr>
            <a:xfrm>
              <a:off x="1265831" y="590856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슬라이드 번호 개체 틀 10">
            <a:extLst>
              <a:ext uri="{FF2B5EF4-FFF2-40B4-BE49-F238E27FC236}">
                <a16:creationId xmlns:a16="http://schemas.microsoft.com/office/drawing/2014/main" id="{44240897-A3A2-4E99-B89B-3179296A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48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0268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4368631" y="3100077"/>
            <a:ext cx="35942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FF5050"/>
                </a:solidFill>
              </a:rPr>
              <a:t>Q &amp; A</a:t>
            </a:r>
            <a:endParaRPr lang="ko-KR" altLang="en-US" sz="8000" b="1" dirty="0">
              <a:solidFill>
                <a:srgbClr val="FF5050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4A4A6B-F885-4E8E-BE6C-E65D603D69E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0EDF3EBF-7717-48CA-B048-F4A11DED46C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9E38287B-9383-41EF-86A9-D377D9FA641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0602EA40-24A2-4593-BE3E-18E22FB0B3B5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47FFE0FF-E9CF-44D6-B8C2-F7BBC5770FD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9EBF701-CB69-425C-87C2-98959FEE2FAB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8BB6FB-4629-4769-994E-14563006740F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C87D004-7B96-4061-AA15-15D631C1A014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AB1709-E909-4C32-974F-53C4F36BB69C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5F4E34-353B-41C1-9FFA-17565A6FCE60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B6B7FB-2269-46CB-A870-80DBF3B04EE2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F171CEB-7FC5-4CD6-9150-00A009099FFE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823D563-92CC-4535-8C21-1074F9EEAAB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12">
              <a:extLst>
                <a:ext uri="{FF2B5EF4-FFF2-40B4-BE49-F238E27FC236}">
                  <a16:creationId xmlns:a16="http://schemas.microsoft.com/office/drawing/2014/main" id="{AA3242D5-1A16-4AC0-B0E9-2E9E4A5CF74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1A989D-7605-4D83-9D6E-0604F9DAE7BF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2E1D95D4-28A4-4271-9A9F-4A35F0E3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49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30618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FBCE1DC9-813E-4554-817C-03EFBB1903E0}"/>
              </a:ext>
            </a:extLst>
          </p:cNvPr>
          <p:cNvGrpSpPr/>
          <p:nvPr/>
        </p:nvGrpSpPr>
        <p:grpSpPr>
          <a:xfrm>
            <a:off x="0" y="-12295"/>
            <a:ext cx="12200727" cy="1370940"/>
            <a:chOff x="0" y="8681"/>
            <a:chExt cx="12200727" cy="151985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AD2F597-B461-488E-AF89-F2133B7387ED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D45DAA1-99C4-4651-881F-857442F11AFF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298431B-6FE8-4FE6-A8A8-4AFEBE55FB4F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8E37151-C753-431F-AC37-56316E3F71CD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BB6C112-82B8-46E0-9D0E-22496450BF81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D5F76EC-A2A9-4434-8AAB-51C64EB5C400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9B4239-3727-4DCC-964D-E4BA43464182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모서리가 둥근 직사각형 12">
              <a:extLst>
                <a:ext uri="{FF2B5EF4-FFF2-40B4-BE49-F238E27FC236}">
                  <a16:creationId xmlns:a16="http://schemas.microsoft.com/office/drawing/2014/main" id="{988C7D72-D987-4A39-833F-121D60B7A146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1A1EA3F-5FD5-4962-BD4B-91681DD924B1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관리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9E7531E-DF35-44A2-81EB-6E910B278D5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7" name="자유형 38">
              <a:extLst>
                <a:ext uri="{FF2B5EF4-FFF2-40B4-BE49-F238E27FC236}">
                  <a16:creationId xmlns:a16="http://schemas.microsoft.com/office/drawing/2014/main" id="{3F348524-9C63-42C5-BB2C-D050DCBDA69B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39">
              <a:extLst>
                <a:ext uri="{FF2B5EF4-FFF2-40B4-BE49-F238E27FC236}">
                  <a16:creationId xmlns:a16="http://schemas.microsoft.com/office/drawing/2014/main" id="{28A1373B-5629-4AA2-8FAA-5678B0CF7208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40">
              <a:extLst>
                <a:ext uri="{FF2B5EF4-FFF2-40B4-BE49-F238E27FC236}">
                  <a16:creationId xmlns:a16="http://schemas.microsoft.com/office/drawing/2014/main" id="{7BDF084A-65AE-4127-A128-0B1A3DEA5E59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41">
              <a:extLst>
                <a:ext uri="{FF2B5EF4-FFF2-40B4-BE49-F238E27FC236}">
                  <a16:creationId xmlns:a16="http://schemas.microsoft.com/office/drawing/2014/main" id="{953BAB82-573D-4032-8B51-E1EEBA5B5025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3229B1-D46E-4C3B-9017-69D00D6D87DB}"/>
              </a:ext>
            </a:extLst>
          </p:cNvPr>
          <p:cNvSpPr/>
          <p:nvPr/>
        </p:nvSpPr>
        <p:spPr>
          <a:xfrm>
            <a:off x="154109" y="1302878"/>
            <a:ext cx="27700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일정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E5C87B-2BE9-4549-92EC-95A7530ABED6}"/>
              </a:ext>
            </a:extLst>
          </p:cNvPr>
          <p:cNvGrpSpPr/>
          <p:nvPr/>
        </p:nvGrpSpPr>
        <p:grpSpPr>
          <a:xfrm>
            <a:off x="3361130" y="2570821"/>
            <a:ext cx="5766518" cy="2585323"/>
            <a:chOff x="3361130" y="2570821"/>
            <a:chExt cx="5766518" cy="258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09136B-7587-4472-AE53-2927E57687F2}"/>
                </a:ext>
              </a:extLst>
            </p:cNvPr>
            <p:cNvSpPr txBox="1"/>
            <p:nvPr/>
          </p:nvSpPr>
          <p:spPr>
            <a:xfrm>
              <a:off x="3622306" y="2570821"/>
              <a:ext cx="550534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전체 일정 </a:t>
              </a:r>
              <a:r>
                <a:rPr lang="en-US" altLang="ko-KR" dirty="0"/>
                <a:t>: 2019.09.17.(</a:t>
              </a:r>
              <a:r>
                <a:rPr lang="ko-KR" altLang="en-US" dirty="0"/>
                <a:t>화</a:t>
              </a:r>
              <a:r>
                <a:rPr lang="en-US" altLang="ko-KR" dirty="0"/>
                <a:t>) ~ 2019.12.14.(</a:t>
              </a:r>
              <a:r>
                <a:rPr lang="ko-KR" altLang="en-US" dirty="0"/>
                <a:t>토</a:t>
              </a:r>
              <a:r>
                <a:rPr lang="en-US" altLang="ko-KR" dirty="0"/>
                <a:t>)</a:t>
              </a:r>
            </a:p>
            <a:p>
              <a:endParaRPr lang="ko-KR" altLang="en-US" dirty="0"/>
            </a:p>
            <a:p>
              <a:r>
                <a:rPr lang="ko-KR" altLang="en-US" dirty="0"/>
                <a:t>요구 분석 일정 </a:t>
              </a:r>
              <a:r>
                <a:rPr lang="en-US" altLang="ko-KR" dirty="0"/>
                <a:t>: 2019.09.17.(</a:t>
              </a:r>
              <a:r>
                <a:rPr lang="ko-KR" altLang="en-US" dirty="0"/>
                <a:t>화</a:t>
              </a:r>
              <a:r>
                <a:rPr lang="en-US" altLang="ko-KR" dirty="0"/>
                <a:t>) ~ 2019.09.24.(</a:t>
              </a:r>
              <a:r>
                <a:rPr lang="ko-KR" altLang="en-US" dirty="0"/>
                <a:t>화</a:t>
              </a:r>
              <a:r>
                <a:rPr lang="en-US" altLang="ko-KR" dirty="0"/>
                <a:t>)</a:t>
              </a:r>
            </a:p>
            <a:p>
              <a:endParaRPr lang="ko-KR" altLang="en-US" dirty="0"/>
            </a:p>
            <a:p>
              <a:r>
                <a:rPr lang="ko-KR" altLang="en-US" dirty="0"/>
                <a:t>설계 일정 </a:t>
              </a:r>
              <a:r>
                <a:rPr lang="en-US" altLang="ko-KR" dirty="0"/>
                <a:t>: 2019.09.25.(</a:t>
              </a:r>
              <a:r>
                <a:rPr lang="ko-KR" altLang="en-US" dirty="0"/>
                <a:t>수</a:t>
              </a:r>
              <a:r>
                <a:rPr lang="en-US" altLang="ko-KR" dirty="0"/>
                <a:t>) ~ 2019.11.09.(</a:t>
              </a:r>
              <a:r>
                <a:rPr lang="ko-KR" altLang="en-US" dirty="0"/>
                <a:t>토</a:t>
              </a:r>
              <a:r>
                <a:rPr lang="en-US" altLang="ko-KR" dirty="0"/>
                <a:t>)</a:t>
              </a:r>
            </a:p>
            <a:p>
              <a:endParaRPr lang="ko-KR" altLang="en-US" dirty="0"/>
            </a:p>
            <a:p>
              <a:r>
                <a:rPr lang="ko-KR" altLang="en-US" dirty="0"/>
                <a:t>구현 일정 </a:t>
              </a:r>
              <a:r>
                <a:rPr lang="en-US" altLang="ko-KR" dirty="0"/>
                <a:t>: 2019.11.10.(</a:t>
              </a:r>
              <a:r>
                <a:rPr lang="ko-KR" altLang="en-US" dirty="0"/>
                <a:t>일</a:t>
              </a:r>
              <a:r>
                <a:rPr lang="en-US" altLang="ko-KR" dirty="0"/>
                <a:t>) ~ 2019.12.08.(</a:t>
              </a:r>
              <a:r>
                <a:rPr lang="ko-KR" altLang="en-US" dirty="0"/>
                <a:t>일</a:t>
              </a:r>
              <a:r>
                <a:rPr lang="en-US" altLang="ko-KR" dirty="0"/>
                <a:t>)</a:t>
              </a:r>
            </a:p>
            <a:p>
              <a:endParaRPr lang="ko-KR" altLang="en-US" dirty="0"/>
            </a:p>
            <a:p>
              <a:r>
                <a:rPr lang="ko-KR" altLang="en-US" dirty="0"/>
                <a:t>테스트 일정 </a:t>
              </a:r>
              <a:r>
                <a:rPr lang="en-US" altLang="ko-KR" dirty="0"/>
                <a:t>: 2019.12.09.(</a:t>
              </a:r>
              <a:r>
                <a:rPr lang="ko-KR" altLang="en-US" dirty="0"/>
                <a:t>월</a:t>
              </a:r>
              <a:r>
                <a:rPr lang="en-US" altLang="ko-KR" dirty="0"/>
                <a:t>) ~ 2019.12.14.(</a:t>
              </a:r>
              <a:r>
                <a:rPr lang="ko-KR" altLang="en-US" dirty="0"/>
                <a:t>토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06698EA-9757-4A90-84EE-326DC0F83828}"/>
                </a:ext>
              </a:extLst>
            </p:cNvPr>
            <p:cNvSpPr/>
            <p:nvPr/>
          </p:nvSpPr>
          <p:spPr>
            <a:xfrm>
              <a:off x="3361130" y="264375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AE3E150-8FD8-44AF-A356-AD7FFD1703FA}"/>
                </a:ext>
              </a:extLst>
            </p:cNvPr>
            <p:cNvSpPr/>
            <p:nvPr/>
          </p:nvSpPr>
          <p:spPr>
            <a:xfrm>
              <a:off x="3361130" y="317700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052046-82BA-4B5B-BB61-4D1C12C5B5EF}"/>
                </a:ext>
              </a:extLst>
            </p:cNvPr>
            <p:cNvSpPr/>
            <p:nvPr/>
          </p:nvSpPr>
          <p:spPr>
            <a:xfrm>
              <a:off x="3361130" y="3737482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20CC76-472E-4DFE-9871-F3B3FDEE166B}"/>
                </a:ext>
              </a:extLst>
            </p:cNvPr>
            <p:cNvSpPr/>
            <p:nvPr/>
          </p:nvSpPr>
          <p:spPr>
            <a:xfrm>
              <a:off x="3361130" y="4297964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2349ED1-4F25-4014-8FD2-886E4CA00F07}"/>
                </a:ext>
              </a:extLst>
            </p:cNvPr>
            <p:cNvSpPr/>
            <p:nvPr/>
          </p:nvSpPr>
          <p:spPr>
            <a:xfrm>
              <a:off x="3361130" y="4858446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슬라이드 번호 개체 틀 10">
            <a:extLst>
              <a:ext uri="{FF2B5EF4-FFF2-40B4-BE49-F238E27FC236}">
                <a16:creationId xmlns:a16="http://schemas.microsoft.com/office/drawing/2014/main" id="{1BE03EA9-CAEC-4539-9490-2AB8886F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5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90367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578056" y="3281052"/>
            <a:ext cx="544211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FF5050"/>
                </a:solidFill>
              </a:rPr>
              <a:t>감사합니다</a:t>
            </a:r>
            <a:r>
              <a:rPr lang="en-US" altLang="ko-KR" sz="8000" b="1" dirty="0">
                <a:solidFill>
                  <a:srgbClr val="FF5050"/>
                </a:solidFill>
              </a:rPr>
              <a:t>!</a:t>
            </a:r>
            <a:endParaRPr lang="ko-KR" altLang="en-US" sz="8000" b="1" dirty="0">
              <a:solidFill>
                <a:srgbClr val="FF5050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4A4A6B-F885-4E8E-BE6C-E65D603D69E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0" name="자유형 38">
              <a:extLst>
                <a:ext uri="{FF2B5EF4-FFF2-40B4-BE49-F238E27FC236}">
                  <a16:creationId xmlns:a16="http://schemas.microsoft.com/office/drawing/2014/main" id="{0EDF3EBF-7717-48CA-B048-F4A11DED46C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39">
              <a:extLst>
                <a:ext uri="{FF2B5EF4-FFF2-40B4-BE49-F238E27FC236}">
                  <a16:creationId xmlns:a16="http://schemas.microsoft.com/office/drawing/2014/main" id="{9E38287B-9383-41EF-86A9-D377D9FA641F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40">
              <a:extLst>
                <a:ext uri="{FF2B5EF4-FFF2-40B4-BE49-F238E27FC236}">
                  <a16:creationId xmlns:a16="http://schemas.microsoft.com/office/drawing/2014/main" id="{0602EA40-24A2-4593-BE3E-18E22FB0B3B5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1">
              <a:extLst>
                <a:ext uri="{FF2B5EF4-FFF2-40B4-BE49-F238E27FC236}">
                  <a16:creationId xmlns:a16="http://schemas.microsoft.com/office/drawing/2014/main" id="{47FFE0FF-E9CF-44D6-B8C2-F7BBC5770FD9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9EBF701-CB69-425C-87C2-98959FEE2FAB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18BB6FB-4629-4769-994E-14563006740F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C87D004-7B96-4061-AA15-15D631C1A014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AB1709-E909-4C32-974F-53C4F36BB69C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5F4E34-353B-41C1-9FFA-17565A6FCE60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B6B7FB-2269-46CB-A870-80DBF3B04EE2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F171CEB-7FC5-4CD6-9150-00A009099FFE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823D563-92CC-4535-8C21-1074F9EEAAB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12">
              <a:extLst>
                <a:ext uri="{FF2B5EF4-FFF2-40B4-BE49-F238E27FC236}">
                  <a16:creationId xmlns:a16="http://schemas.microsoft.com/office/drawing/2014/main" id="{AA3242D5-1A16-4AC0-B0E9-2E9E4A5CF74B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1A989D-7605-4D83-9D6E-0604F9DAE7BF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슬라이드 번호 개체 틀 10">
            <a:extLst>
              <a:ext uri="{FF2B5EF4-FFF2-40B4-BE49-F238E27FC236}">
                <a16:creationId xmlns:a16="http://schemas.microsoft.com/office/drawing/2014/main" id="{2E1D95D4-28A4-4271-9A9F-4A35F0E3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50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97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60C18E89-AEB6-4A62-84FC-D41F1AB7BE01}"/>
              </a:ext>
            </a:extLst>
          </p:cNvPr>
          <p:cNvGrpSpPr/>
          <p:nvPr/>
        </p:nvGrpSpPr>
        <p:grpSpPr>
          <a:xfrm>
            <a:off x="0" y="-28748"/>
            <a:ext cx="12200727" cy="1370940"/>
            <a:chOff x="0" y="8681"/>
            <a:chExt cx="12200727" cy="151985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15A5E09-CA35-4282-9DB3-19D43D41D3D5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C189FEF-0AE8-4874-9E82-C9F601C2330D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AF6D0F4-A8B0-4A4B-8364-7824BC9C6778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FDCF8D-144E-453D-AE5D-2B91DA218F77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BFFB95E-C7A2-43DA-B75D-79D3040940D7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D1D2267-E003-450F-9786-4B7B439A081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042F40E-6B76-44C3-B038-D837B430981B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2">
              <a:extLst>
                <a:ext uri="{FF2B5EF4-FFF2-40B4-BE49-F238E27FC236}">
                  <a16:creationId xmlns:a16="http://schemas.microsoft.com/office/drawing/2014/main" id="{84A551FE-E3FC-4DD2-81B9-B1E0CF2973ED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8FC61F-F000-4EE8-AB10-C1394D091BE7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2206DC-DFA7-4208-9100-3E86D2B89AC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7" name="자유형 38">
              <a:extLst>
                <a:ext uri="{FF2B5EF4-FFF2-40B4-BE49-F238E27FC236}">
                  <a16:creationId xmlns:a16="http://schemas.microsoft.com/office/drawing/2014/main" id="{8E0F91D4-DD30-4FCA-903D-4D4D2EB6420A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39">
              <a:extLst>
                <a:ext uri="{FF2B5EF4-FFF2-40B4-BE49-F238E27FC236}">
                  <a16:creationId xmlns:a16="http://schemas.microsoft.com/office/drawing/2014/main" id="{D09D2A43-DDB0-4F85-B686-C340AD7FF5F8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자유형 40">
              <a:extLst>
                <a:ext uri="{FF2B5EF4-FFF2-40B4-BE49-F238E27FC236}">
                  <a16:creationId xmlns:a16="http://schemas.microsoft.com/office/drawing/2014/main" id="{DAC07BF2-C462-45AB-B4B7-3D8B8D4BE8C1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41">
              <a:extLst>
                <a:ext uri="{FF2B5EF4-FFF2-40B4-BE49-F238E27FC236}">
                  <a16:creationId xmlns:a16="http://schemas.microsoft.com/office/drawing/2014/main" id="{316D2D24-C56C-4251-B866-DA696D3710FA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관리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9" name="_x166794336" descr="EMB00000a081e4d">
            <a:extLst>
              <a:ext uri="{FF2B5EF4-FFF2-40B4-BE49-F238E27FC236}">
                <a16:creationId xmlns:a16="http://schemas.microsoft.com/office/drawing/2014/main" id="{5D16683D-A911-4B1B-9705-564D787B4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" r="20085"/>
          <a:stretch/>
        </p:blipFill>
        <p:spPr bwMode="auto">
          <a:xfrm>
            <a:off x="201530" y="2705415"/>
            <a:ext cx="11788940" cy="262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166794336" descr="EMB00000a081e53">
            <a:extLst>
              <a:ext uri="{FF2B5EF4-FFF2-40B4-BE49-F238E27FC236}">
                <a16:creationId xmlns:a16="http://schemas.microsoft.com/office/drawing/2014/main" id="{0C891E17-B1AD-46D5-9C98-380B39A1F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787" r="49444" b="2058"/>
          <a:stretch/>
        </p:blipFill>
        <p:spPr bwMode="auto">
          <a:xfrm>
            <a:off x="1501771" y="2093378"/>
            <a:ext cx="8702842" cy="44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166793376" descr="EMB00000a081e56">
            <a:extLst>
              <a:ext uri="{FF2B5EF4-FFF2-40B4-BE49-F238E27FC236}">
                <a16:creationId xmlns:a16="http://schemas.microsoft.com/office/drawing/2014/main" id="{1130B9E0-2556-49C3-BB99-B31C3A643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612" r="49526"/>
          <a:stretch/>
        </p:blipFill>
        <p:spPr bwMode="auto">
          <a:xfrm>
            <a:off x="1211721" y="2613866"/>
            <a:ext cx="9339266" cy="41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_x166793936" descr="EMB00000a081e59">
            <a:extLst>
              <a:ext uri="{FF2B5EF4-FFF2-40B4-BE49-F238E27FC236}">
                <a16:creationId xmlns:a16="http://schemas.microsoft.com/office/drawing/2014/main" id="{BFF76BED-C0EA-42F1-AFBB-2A777E5F1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r="46479" b="830"/>
          <a:stretch/>
        </p:blipFill>
        <p:spPr bwMode="auto">
          <a:xfrm>
            <a:off x="868517" y="1961945"/>
            <a:ext cx="9960861" cy="421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_x166794336" descr="EMB00000a081e5c">
            <a:extLst>
              <a:ext uri="{FF2B5EF4-FFF2-40B4-BE49-F238E27FC236}">
                <a16:creationId xmlns:a16="http://schemas.microsoft.com/office/drawing/2014/main" id="{EC944A45-60F5-4DA7-BCA4-5041BBB12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1299" r="46466"/>
          <a:stretch/>
        </p:blipFill>
        <p:spPr bwMode="auto">
          <a:xfrm>
            <a:off x="745728" y="2351461"/>
            <a:ext cx="10953750" cy="40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_x391412856" descr="EMB00000a081e5f">
            <a:extLst>
              <a:ext uri="{FF2B5EF4-FFF2-40B4-BE49-F238E27FC236}">
                <a16:creationId xmlns:a16="http://schemas.microsoft.com/office/drawing/2014/main" id="{D240A85A-17F8-48BB-BC50-D1840110E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3"/>
          <a:stretch/>
        </p:blipFill>
        <p:spPr bwMode="auto">
          <a:xfrm>
            <a:off x="398255" y="3048864"/>
            <a:ext cx="11612962" cy="262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975C97-05AB-4A3B-883A-E0702DDD541E}"/>
              </a:ext>
            </a:extLst>
          </p:cNvPr>
          <p:cNvSpPr/>
          <p:nvPr/>
        </p:nvSpPr>
        <p:spPr>
          <a:xfrm>
            <a:off x="116738" y="1231658"/>
            <a:ext cx="277006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2.2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일정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슬라이드 번호 개체 틀 10">
            <a:extLst>
              <a:ext uri="{FF2B5EF4-FFF2-40B4-BE49-F238E27FC236}">
                <a16:creationId xmlns:a16="http://schemas.microsoft.com/office/drawing/2014/main" id="{61E33881-D24E-42A7-96BD-B074966F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6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337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56A0BA-778F-48DB-8AB1-D4625B0CDABB}"/>
              </a:ext>
            </a:extLst>
          </p:cNvPr>
          <p:cNvGrpSpPr/>
          <p:nvPr/>
        </p:nvGrpSpPr>
        <p:grpSpPr>
          <a:xfrm>
            <a:off x="0" y="-56380"/>
            <a:ext cx="12200727" cy="1370940"/>
            <a:chOff x="0" y="8681"/>
            <a:chExt cx="12200727" cy="1519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2C44F78-50AC-456D-BD4E-E013ABEC749C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0C7361F-6F24-49EC-B6D9-F2BDF983FD3F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D910E2-5CC9-464F-BC1C-5D2ECFA4B9C0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C19CEF-40BF-47DA-947E-C5E384234E78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372E4F6-FD6F-4F57-9615-D526F9BDB72C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7F14A4-7112-465C-81B5-C1A907DAFB26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42AE507-9836-4FCB-8FCC-9EB625684899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12">
              <a:extLst>
                <a:ext uri="{FF2B5EF4-FFF2-40B4-BE49-F238E27FC236}">
                  <a16:creationId xmlns:a16="http://schemas.microsoft.com/office/drawing/2014/main" id="{8D61EBEB-ED09-49D4-9B83-9B20DDAF31EE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1DBCC04-9A5A-4884-BEB6-5FC0C692B533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9E6951-2175-4A18-A9F7-84ECCE1FE141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5" name="자유형 38">
              <a:extLst>
                <a:ext uri="{FF2B5EF4-FFF2-40B4-BE49-F238E27FC236}">
                  <a16:creationId xmlns:a16="http://schemas.microsoft.com/office/drawing/2014/main" id="{DDFF769E-85FE-4BD1-B265-BD3B740527E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39">
              <a:extLst>
                <a:ext uri="{FF2B5EF4-FFF2-40B4-BE49-F238E27FC236}">
                  <a16:creationId xmlns:a16="http://schemas.microsoft.com/office/drawing/2014/main" id="{3600DCFB-49FE-4786-92B4-E4179818942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40">
              <a:extLst>
                <a:ext uri="{FF2B5EF4-FFF2-40B4-BE49-F238E27FC236}">
                  <a16:creationId xmlns:a16="http://schemas.microsoft.com/office/drawing/2014/main" id="{1B8D6811-E26D-4F1E-BB31-539110FA5B25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1">
              <a:extLst>
                <a:ext uri="{FF2B5EF4-FFF2-40B4-BE49-F238E27FC236}">
                  <a16:creationId xmlns:a16="http://schemas.microsoft.com/office/drawing/2014/main" id="{E1626D07-2A18-45D4-8D21-B465157888B1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기능 및 동작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49" name="_x391409656" descr="EMB00000a081e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3" y="1774585"/>
            <a:ext cx="9700010" cy="48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9E3F7B-410C-4700-84E5-01FC381F5BFC}"/>
              </a:ext>
            </a:extLst>
          </p:cNvPr>
          <p:cNvSpPr/>
          <p:nvPr/>
        </p:nvSpPr>
        <p:spPr>
          <a:xfrm>
            <a:off x="105629" y="1185684"/>
            <a:ext cx="344634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3.1 Use-case Diagram</a:t>
            </a:r>
          </a:p>
        </p:txBody>
      </p: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D0B71AB8-D0B6-43F3-BFC7-FD2A0819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7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2588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EDF17B-083C-4CCE-846E-7D8F206558E1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8339A71-C94D-4F31-AFDD-8432EAF09DDE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6ED9A04-B6A8-4335-99EE-59AAE99F3B4C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50BCFB-8179-4426-A42F-50CA19A752C2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3448699-ECA2-4E77-BC5A-CFFCB444B869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77B5BDF-09B6-4CA9-B659-DFE144210EF0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09B4DFA-9AEC-4D96-868B-FAF82F820702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6CE01B-1B68-4808-AF28-AE46CC8AECA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모서리가 둥근 직사각형 12">
              <a:extLst>
                <a:ext uri="{FF2B5EF4-FFF2-40B4-BE49-F238E27FC236}">
                  <a16:creationId xmlns:a16="http://schemas.microsoft.com/office/drawing/2014/main" id="{A6AC8428-5B3B-4BAC-837B-F55CD3679245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771E22B-4664-4F81-A6E4-6EAD738A0674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기능 및 동작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73" name="_x391411736" descr="EMB00000a081e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11" y="1404577"/>
            <a:ext cx="8461881" cy="53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77909" y="1171670"/>
            <a:ext cx="321443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3.2 Activity Diagram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17EAB5-BBDB-4301-B5B8-6B10F6C315DB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26" name="자유형 38">
              <a:extLst>
                <a:ext uri="{FF2B5EF4-FFF2-40B4-BE49-F238E27FC236}">
                  <a16:creationId xmlns:a16="http://schemas.microsoft.com/office/drawing/2014/main" id="{E523914F-53B6-4121-A92C-3E1914C6DD74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39">
              <a:extLst>
                <a:ext uri="{FF2B5EF4-FFF2-40B4-BE49-F238E27FC236}">
                  <a16:creationId xmlns:a16="http://schemas.microsoft.com/office/drawing/2014/main" id="{9648A086-F1D8-4714-B095-F3E21D5231D5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40">
              <a:extLst>
                <a:ext uri="{FF2B5EF4-FFF2-40B4-BE49-F238E27FC236}">
                  <a16:creationId xmlns:a16="http://schemas.microsoft.com/office/drawing/2014/main" id="{B406B92D-9B7D-400F-8441-2B44CF3318B1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41">
              <a:extLst>
                <a:ext uri="{FF2B5EF4-FFF2-40B4-BE49-F238E27FC236}">
                  <a16:creationId xmlns:a16="http://schemas.microsoft.com/office/drawing/2014/main" id="{097CA160-355C-44C7-B38D-84A42A599B37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슬라이드 번호 개체 틀 10">
            <a:extLst>
              <a:ext uri="{FF2B5EF4-FFF2-40B4-BE49-F238E27FC236}">
                <a16:creationId xmlns:a16="http://schemas.microsoft.com/office/drawing/2014/main" id="{B1FBBE78-0381-47B3-A2B8-0F049149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8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0552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0254A8B8-F220-4544-B768-234B8BF1A252}"/>
              </a:ext>
            </a:extLst>
          </p:cNvPr>
          <p:cNvGrpSpPr/>
          <p:nvPr/>
        </p:nvGrpSpPr>
        <p:grpSpPr>
          <a:xfrm>
            <a:off x="0" y="-65408"/>
            <a:ext cx="12200727" cy="1370940"/>
            <a:chOff x="0" y="8681"/>
            <a:chExt cx="12200727" cy="15198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F4C880A-7D3D-4EE1-9B52-5DD69A066533}"/>
                </a:ext>
              </a:extLst>
            </p:cNvPr>
            <p:cNvSpPr/>
            <p:nvPr/>
          </p:nvSpPr>
          <p:spPr>
            <a:xfrm>
              <a:off x="0" y="180130"/>
              <a:ext cx="12192000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3E561FD-ABE4-4427-B8B0-2B1ECA394B17}"/>
                </a:ext>
              </a:extLst>
            </p:cNvPr>
            <p:cNvSpPr/>
            <p:nvPr/>
          </p:nvSpPr>
          <p:spPr>
            <a:xfrm>
              <a:off x="0" y="1242786"/>
              <a:ext cx="12192000" cy="28575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C8CF7A-3F5E-4617-8973-C55AB64F0D1D}"/>
                </a:ext>
              </a:extLst>
            </p:cNvPr>
            <p:cNvSpPr/>
            <p:nvPr/>
          </p:nvSpPr>
          <p:spPr>
            <a:xfrm>
              <a:off x="0" y="1033236"/>
              <a:ext cx="12200727" cy="2095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03F53A8-C82F-4F21-9647-263F423E5CC5}"/>
                </a:ext>
              </a:extLst>
            </p:cNvPr>
            <p:cNvSpPr/>
            <p:nvPr/>
          </p:nvSpPr>
          <p:spPr>
            <a:xfrm>
              <a:off x="0" y="8681"/>
              <a:ext cx="12200727" cy="1831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D507B69-EA0F-4D7C-9A49-73CC7BF6B3DB}"/>
                </a:ext>
              </a:extLst>
            </p:cNvPr>
            <p:cNvSpPr/>
            <p:nvPr/>
          </p:nvSpPr>
          <p:spPr>
            <a:xfrm>
              <a:off x="1685127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23E643-522F-4152-B569-1AD887BF0EF5}"/>
                </a:ext>
              </a:extLst>
            </p:cNvPr>
            <p:cNvSpPr/>
            <p:nvPr/>
          </p:nvSpPr>
          <p:spPr>
            <a:xfrm>
              <a:off x="10685453" y="94406"/>
              <a:ext cx="143673" cy="9388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614552F-D386-4990-A80F-AE0F4455C548}"/>
                </a:ext>
              </a:extLst>
            </p:cNvPr>
            <p:cNvSpPr/>
            <p:nvPr/>
          </p:nvSpPr>
          <p:spPr>
            <a:xfrm>
              <a:off x="11509839" y="180130"/>
              <a:ext cx="682161" cy="8531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모서리가 둥근 직사각형 12">
              <a:extLst>
                <a:ext uri="{FF2B5EF4-FFF2-40B4-BE49-F238E27FC236}">
                  <a16:creationId xmlns:a16="http://schemas.microsoft.com/office/drawing/2014/main" id="{DD4439FC-7A05-429C-AE26-1F5B1B544F5C}"/>
                </a:ext>
              </a:extLst>
            </p:cNvPr>
            <p:cNvSpPr/>
            <p:nvPr/>
          </p:nvSpPr>
          <p:spPr>
            <a:xfrm>
              <a:off x="11581939" y="471447"/>
              <a:ext cx="117539" cy="290223"/>
            </a:xfrm>
            <a:prstGeom prst="roundRect">
              <a:avLst>
                <a:gd name="adj" fmla="val 4816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1AC6F8-CE4C-46EE-8DC3-E1F313EF607D}"/>
                </a:ext>
              </a:extLst>
            </p:cNvPr>
            <p:cNvSpPr/>
            <p:nvPr/>
          </p:nvSpPr>
          <p:spPr>
            <a:xfrm>
              <a:off x="10829126" y="180130"/>
              <a:ext cx="671986" cy="8531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765181" y="42962"/>
            <a:ext cx="4661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</a:t>
            </a:r>
            <a:r>
              <a:rPr lang="ko-KR" altLang="en-US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아키텍쳐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662158"/>
            <a:ext cx="1351752" cy="1195842"/>
            <a:chOff x="0" y="5662158"/>
            <a:chExt cx="1351752" cy="1195842"/>
          </a:xfrm>
        </p:grpSpPr>
        <p:sp>
          <p:nvSpPr>
            <p:cNvPr id="35" name="자유형 34"/>
            <p:cNvSpPr/>
            <p:nvPr/>
          </p:nvSpPr>
          <p:spPr>
            <a:xfrm flipH="1">
              <a:off x="0" y="5811305"/>
              <a:ext cx="1190974" cy="1039405"/>
            </a:xfrm>
            <a:custGeom>
              <a:avLst/>
              <a:gdLst>
                <a:gd name="connsiteX0" fmla="*/ 1190974 w 1190974"/>
                <a:gd name="connsiteY0" fmla="*/ 0 h 1039405"/>
                <a:gd name="connsiteX1" fmla="*/ 1069931 w 1190974"/>
                <a:gd name="connsiteY1" fmla="*/ 52067 h 1039405"/>
                <a:gd name="connsiteX2" fmla="*/ 92306 w 1190974"/>
                <a:gd name="connsiteY2" fmla="*/ 887466 h 1039405"/>
                <a:gd name="connsiteX3" fmla="*/ 0 w 1190974"/>
                <a:gd name="connsiteY3" fmla="*/ 1039405 h 1039405"/>
                <a:gd name="connsiteX4" fmla="*/ 1190974 w 1190974"/>
                <a:gd name="connsiteY4" fmla="*/ 1039405 h 10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74" h="1039405">
                  <a:moveTo>
                    <a:pt x="1190974" y="0"/>
                  </a:moveTo>
                  <a:lnTo>
                    <a:pt x="1069931" y="52067"/>
                  </a:lnTo>
                  <a:cubicBezTo>
                    <a:pt x="673154" y="237327"/>
                    <a:pt x="335330" y="527742"/>
                    <a:pt x="92306" y="887466"/>
                  </a:cubicBezTo>
                  <a:lnTo>
                    <a:pt x="0" y="1039405"/>
                  </a:lnTo>
                  <a:lnTo>
                    <a:pt x="1190974" y="10394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0" y="6099736"/>
              <a:ext cx="879814" cy="748739"/>
            </a:xfrm>
            <a:custGeom>
              <a:avLst/>
              <a:gdLst>
                <a:gd name="connsiteX0" fmla="*/ 879814 w 879814"/>
                <a:gd name="connsiteY0" fmla="*/ 0 h 748739"/>
                <a:gd name="connsiteX1" fmla="*/ 757440 w 879814"/>
                <a:gd name="connsiteY1" fmla="*/ 57114 h 748739"/>
                <a:gd name="connsiteX2" fmla="*/ 5027 w 879814"/>
                <a:gd name="connsiteY2" fmla="*/ 740464 h 748739"/>
                <a:gd name="connsiteX3" fmla="*/ 0 w 879814"/>
                <a:gd name="connsiteY3" fmla="*/ 748739 h 748739"/>
                <a:gd name="connsiteX4" fmla="*/ 879814 w 879814"/>
                <a:gd name="connsiteY4" fmla="*/ 748739 h 74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814" h="748739">
                  <a:moveTo>
                    <a:pt x="879814" y="0"/>
                  </a:moveTo>
                  <a:lnTo>
                    <a:pt x="757440" y="57114"/>
                  </a:lnTo>
                  <a:cubicBezTo>
                    <a:pt x="455043" y="221386"/>
                    <a:pt x="196790" y="456619"/>
                    <a:pt x="5027" y="740464"/>
                  </a:cubicBezTo>
                  <a:lnTo>
                    <a:pt x="0" y="748739"/>
                  </a:lnTo>
                  <a:lnTo>
                    <a:pt x="879814" y="7487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 flipH="1">
              <a:off x="0" y="5662158"/>
              <a:ext cx="1351752" cy="1195842"/>
            </a:xfrm>
            <a:custGeom>
              <a:avLst/>
              <a:gdLst>
                <a:gd name="connsiteX0" fmla="*/ 1351752 w 1351752"/>
                <a:gd name="connsiteY0" fmla="*/ 0 h 1195842"/>
                <a:gd name="connsiteX1" fmla="*/ 1319520 w 1351752"/>
                <a:gd name="connsiteY1" fmla="*/ 10696 h 1195842"/>
                <a:gd name="connsiteX2" fmla="*/ 89638 w 1351752"/>
                <a:gd name="connsiteY2" fmla="*/ 1030950 h 1195842"/>
                <a:gd name="connsiteX3" fmla="*/ 0 w 1351752"/>
                <a:gd name="connsiteY3" fmla="*/ 1195842 h 1195842"/>
                <a:gd name="connsiteX4" fmla="*/ 178902 w 1351752"/>
                <a:gd name="connsiteY4" fmla="*/ 1195842 h 1195842"/>
                <a:gd name="connsiteX5" fmla="*/ 223081 w 1351752"/>
                <a:gd name="connsiteY5" fmla="*/ 1114575 h 1195842"/>
                <a:gd name="connsiteX6" fmla="*/ 1145492 w 1351752"/>
                <a:gd name="connsiteY6" fmla="*/ 262711 h 1195842"/>
                <a:gd name="connsiteX7" fmla="*/ 1351752 w 1351752"/>
                <a:gd name="connsiteY7" fmla="*/ 168809 h 119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1752" h="1195842">
                  <a:moveTo>
                    <a:pt x="1351752" y="0"/>
                  </a:moveTo>
                  <a:lnTo>
                    <a:pt x="1319520" y="10696"/>
                  </a:lnTo>
                  <a:cubicBezTo>
                    <a:pt x="812922" y="209526"/>
                    <a:pt x="380673" y="566436"/>
                    <a:pt x="89638" y="1030950"/>
                  </a:cubicBezTo>
                  <a:lnTo>
                    <a:pt x="0" y="1195842"/>
                  </a:lnTo>
                  <a:lnTo>
                    <a:pt x="178902" y="1195842"/>
                  </a:lnTo>
                  <a:lnTo>
                    <a:pt x="223081" y="1114575"/>
                  </a:lnTo>
                  <a:cubicBezTo>
                    <a:pt x="450640" y="751372"/>
                    <a:pt x="770213" y="458281"/>
                    <a:pt x="1145492" y="262711"/>
                  </a:cubicBezTo>
                  <a:lnTo>
                    <a:pt x="1351752" y="168809"/>
                  </a:ln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5996" y="1238345"/>
            <a:ext cx="3338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4.1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사용된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HW/SW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툴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A731C-1014-48AD-A93C-00A8B2CF09F1}"/>
              </a:ext>
            </a:extLst>
          </p:cNvPr>
          <p:cNvGrpSpPr/>
          <p:nvPr/>
        </p:nvGrpSpPr>
        <p:grpSpPr>
          <a:xfrm>
            <a:off x="1190974" y="2460337"/>
            <a:ext cx="9820424" cy="2925787"/>
            <a:chOff x="1008702" y="2259889"/>
            <a:chExt cx="9820424" cy="2925787"/>
          </a:xfrm>
        </p:grpSpPr>
        <p:sp>
          <p:nvSpPr>
            <p:cNvPr id="27" name="타원 26"/>
            <p:cNvSpPr/>
            <p:nvPr/>
          </p:nvSpPr>
          <p:spPr>
            <a:xfrm>
              <a:off x="1009287" y="2311173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2912" y="2259889"/>
              <a:ext cx="9166214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HW</a:t>
              </a:r>
              <a:r>
                <a:rPr lang="en-US" altLang="ko-KR" dirty="0"/>
                <a:t> </a:t>
              </a:r>
            </a:p>
            <a:p>
              <a:endParaRPr lang="en-US" altLang="ko-KR" dirty="0"/>
            </a:p>
            <a:p>
              <a:r>
                <a:rPr lang="en-US" altLang="ko-KR" dirty="0"/>
                <a:t>Intel® Core(TM) i7-8550U CPU @ 1.80GHz, 1992Mhz, 4</a:t>
              </a:r>
              <a:r>
                <a:rPr lang="ko-KR" altLang="en-US" dirty="0"/>
                <a:t>코어</a:t>
              </a:r>
              <a:r>
                <a:rPr lang="en-US" altLang="ko-KR" dirty="0"/>
                <a:t>, 8</a:t>
              </a:r>
              <a:r>
                <a:rPr lang="ko-KR" altLang="en-US" dirty="0"/>
                <a:t>논리 프로세서</a:t>
              </a:r>
              <a:endParaRPr lang="en-US" altLang="ko-KR" dirty="0"/>
            </a:p>
            <a:p>
              <a:r>
                <a:rPr lang="en-US" altLang="ko-KR" dirty="0"/>
                <a:t>8GB RAM</a:t>
              </a:r>
            </a:p>
            <a:p>
              <a:r>
                <a:rPr lang="en-US" altLang="ko-KR" dirty="0"/>
                <a:t>x64</a:t>
              </a:r>
              <a:r>
                <a:rPr lang="ko-KR" altLang="en-US" dirty="0"/>
                <a:t> 기반 </a:t>
              </a:r>
              <a:r>
                <a:rPr lang="en-US" altLang="ko-KR" dirty="0"/>
                <a:t>PC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1008702" y="4295680"/>
              <a:ext cx="252000" cy="252000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62912" y="4231569"/>
              <a:ext cx="91662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SW</a:t>
              </a:r>
              <a:r>
                <a:rPr lang="en-US" altLang="ko-KR" dirty="0"/>
                <a:t> </a:t>
              </a:r>
            </a:p>
            <a:p>
              <a:endParaRPr lang="en-US" altLang="ko-KR" dirty="0"/>
            </a:p>
            <a:p>
              <a:r>
                <a:rPr lang="ko-KR" altLang="en-US" dirty="0" err="1"/>
                <a:t>안드로이드</a:t>
              </a:r>
              <a:r>
                <a:rPr lang="ko-KR" altLang="en-US" dirty="0"/>
                <a:t> 스튜디오 </a:t>
              </a:r>
              <a:r>
                <a:rPr lang="en-US" altLang="ko-KR" dirty="0"/>
                <a:t>3.5.2</a:t>
              </a:r>
              <a:r>
                <a:rPr lang="ko-KR" altLang="en-US" dirty="0"/>
                <a:t>버전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830817-6610-4D88-8E4E-CAD9612CB477}"/>
              </a:ext>
            </a:extLst>
          </p:cNvPr>
          <p:cNvGrpSpPr/>
          <p:nvPr/>
        </p:nvGrpSpPr>
        <p:grpSpPr>
          <a:xfrm>
            <a:off x="10064582" y="5500690"/>
            <a:ext cx="3950732" cy="1361521"/>
            <a:chOff x="8249995" y="5510924"/>
            <a:chExt cx="3950732" cy="1361521"/>
          </a:xfrm>
        </p:grpSpPr>
        <p:sp>
          <p:nvSpPr>
            <p:cNvPr id="31" name="자유형 38">
              <a:extLst>
                <a:ext uri="{FF2B5EF4-FFF2-40B4-BE49-F238E27FC236}">
                  <a16:creationId xmlns:a16="http://schemas.microsoft.com/office/drawing/2014/main" id="{2D844333-5629-40D3-B58C-D8490BE57A5F}"/>
                </a:ext>
              </a:extLst>
            </p:cNvPr>
            <p:cNvSpPr/>
            <p:nvPr/>
          </p:nvSpPr>
          <p:spPr>
            <a:xfrm>
              <a:off x="8410773" y="5653246"/>
              <a:ext cx="3789954" cy="1211908"/>
            </a:xfrm>
            <a:custGeom>
              <a:avLst/>
              <a:gdLst>
                <a:gd name="connsiteX0" fmla="*/ 2085867 w 3789954"/>
                <a:gd name="connsiteY0" fmla="*/ 0 h 1211908"/>
                <a:gd name="connsiteX1" fmla="*/ 3702365 w 3789954"/>
                <a:gd name="connsiteY1" fmla="*/ 624556 h 1211908"/>
                <a:gd name="connsiteX2" fmla="*/ 3789954 w 3789954"/>
                <a:gd name="connsiteY2" fmla="*/ 714260 h 1211908"/>
                <a:gd name="connsiteX3" fmla="*/ 3789954 w 3789954"/>
                <a:gd name="connsiteY3" fmla="*/ 1211908 h 1211908"/>
                <a:gd name="connsiteX4" fmla="*/ 0 w 3789954"/>
                <a:gd name="connsiteY4" fmla="*/ 1211908 h 1211908"/>
                <a:gd name="connsiteX5" fmla="*/ 92306 w 3789954"/>
                <a:gd name="connsiteY5" fmla="*/ 1059969 h 1211908"/>
                <a:gd name="connsiteX6" fmla="*/ 2085867 w 3789954"/>
                <a:gd name="connsiteY6" fmla="*/ 0 h 121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954" h="1211908">
                  <a:moveTo>
                    <a:pt x="2085867" y="0"/>
                  </a:moveTo>
                  <a:cubicBezTo>
                    <a:pt x="2708263" y="0"/>
                    <a:pt x="3275419" y="236509"/>
                    <a:pt x="3702365" y="624556"/>
                  </a:cubicBezTo>
                  <a:lnTo>
                    <a:pt x="3789954" y="714260"/>
                  </a:lnTo>
                  <a:lnTo>
                    <a:pt x="3789954" y="1211908"/>
                  </a:lnTo>
                  <a:lnTo>
                    <a:pt x="0" y="1211908"/>
                  </a:lnTo>
                  <a:lnTo>
                    <a:pt x="92306" y="1059969"/>
                  </a:lnTo>
                  <a:cubicBezTo>
                    <a:pt x="524349" y="420460"/>
                    <a:pt x="1256006" y="0"/>
                    <a:pt x="208586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39">
              <a:extLst>
                <a:ext uri="{FF2B5EF4-FFF2-40B4-BE49-F238E27FC236}">
                  <a16:creationId xmlns:a16="http://schemas.microsoft.com/office/drawing/2014/main" id="{63C8FD29-2522-48CC-84D1-2D8D6CC55AC1}"/>
                </a:ext>
              </a:extLst>
            </p:cNvPr>
            <p:cNvSpPr/>
            <p:nvPr/>
          </p:nvSpPr>
          <p:spPr>
            <a:xfrm>
              <a:off x="8721933" y="5923238"/>
              <a:ext cx="3478794" cy="949207"/>
            </a:xfrm>
            <a:custGeom>
              <a:avLst/>
              <a:gdLst>
                <a:gd name="connsiteX0" fmla="*/ 1774708 w 3478794"/>
                <a:gd name="connsiteY0" fmla="*/ 0 h 949207"/>
                <a:gd name="connsiteX1" fmla="*/ 3388449 w 3478794"/>
                <a:gd name="connsiteY1" fmla="*/ 737512 h 949207"/>
                <a:gd name="connsiteX2" fmla="*/ 3478794 w 3478794"/>
                <a:gd name="connsiteY2" fmla="*/ 855365 h 949207"/>
                <a:gd name="connsiteX3" fmla="*/ 3478794 w 3478794"/>
                <a:gd name="connsiteY3" fmla="*/ 949207 h 949207"/>
                <a:gd name="connsiteX4" fmla="*/ 0 w 3478794"/>
                <a:gd name="connsiteY4" fmla="*/ 949207 h 949207"/>
                <a:gd name="connsiteX5" fmla="*/ 5027 w 3478794"/>
                <a:gd name="connsiteY5" fmla="*/ 940932 h 949207"/>
                <a:gd name="connsiteX6" fmla="*/ 1774708 w 3478794"/>
                <a:gd name="connsiteY6" fmla="*/ 0 h 94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8794" h="949207">
                  <a:moveTo>
                    <a:pt x="1774708" y="0"/>
                  </a:moveTo>
                  <a:cubicBezTo>
                    <a:pt x="2419291" y="0"/>
                    <a:pt x="2997129" y="285763"/>
                    <a:pt x="3388449" y="737512"/>
                  </a:cubicBezTo>
                  <a:lnTo>
                    <a:pt x="3478794" y="855365"/>
                  </a:lnTo>
                  <a:lnTo>
                    <a:pt x="3478794" y="949207"/>
                  </a:lnTo>
                  <a:lnTo>
                    <a:pt x="0" y="949207"/>
                  </a:lnTo>
                  <a:lnTo>
                    <a:pt x="5027" y="940932"/>
                  </a:lnTo>
                  <a:cubicBezTo>
                    <a:pt x="388552" y="373241"/>
                    <a:pt x="1038042" y="0"/>
                    <a:pt x="17747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40">
              <a:extLst>
                <a:ext uri="{FF2B5EF4-FFF2-40B4-BE49-F238E27FC236}">
                  <a16:creationId xmlns:a16="http://schemas.microsoft.com/office/drawing/2014/main" id="{0E8DB096-A2D0-4ED4-A9E0-598CE07B0014}"/>
                </a:ext>
              </a:extLst>
            </p:cNvPr>
            <p:cNvSpPr/>
            <p:nvPr/>
          </p:nvSpPr>
          <p:spPr>
            <a:xfrm>
              <a:off x="9566243" y="6526418"/>
              <a:ext cx="1860797" cy="324291"/>
            </a:xfrm>
            <a:custGeom>
              <a:avLst/>
              <a:gdLst>
                <a:gd name="connsiteX0" fmla="*/ 930398 w 1860797"/>
                <a:gd name="connsiteY0" fmla="*/ 0 h 324291"/>
                <a:gd name="connsiteX1" fmla="*/ 1770155 w 1860797"/>
                <a:gd name="connsiteY1" fmla="*/ 256511 h 324291"/>
                <a:gd name="connsiteX2" fmla="*/ 1860797 w 1860797"/>
                <a:gd name="connsiteY2" fmla="*/ 324291 h 324291"/>
                <a:gd name="connsiteX3" fmla="*/ 0 w 1860797"/>
                <a:gd name="connsiteY3" fmla="*/ 324291 h 324291"/>
                <a:gd name="connsiteX4" fmla="*/ 90641 w 1860797"/>
                <a:gd name="connsiteY4" fmla="*/ 256511 h 324291"/>
                <a:gd name="connsiteX5" fmla="*/ 930398 w 1860797"/>
                <a:gd name="connsiteY5" fmla="*/ 0 h 32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0797" h="324291">
                  <a:moveTo>
                    <a:pt x="930398" y="0"/>
                  </a:moveTo>
                  <a:cubicBezTo>
                    <a:pt x="1241463" y="0"/>
                    <a:pt x="1530441" y="94563"/>
                    <a:pt x="1770155" y="256511"/>
                  </a:cubicBezTo>
                  <a:lnTo>
                    <a:pt x="1860797" y="324291"/>
                  </a:lnTo>
                  <a:lnTo>
                    <a:pt x="0" y="324291"/>
                  </a:lnTo>
                  <a:lnTo>
                    <a:pt x="90641" y="256511"/>
                  </a:lnTo>
                  <a:cubicBezTo>
                    <a:pt x="330355" y="94563"/>
                    <a:pt x="619333" y="0"/>
                    <a:pt x="93039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자유형 41">
              <a:extLst>
                <a:ext uri="{FF2B5EF4-FFF2-40B4-BE49-F238E27FC236}">
                  <a16:creationId xmlns:a16="http://schemas.microsoft.com/office/drawing/2014/main" id="{37F66859-A485-4664-8FFA-759BFFF47CAE}"/>
                </a:ext>
              </a:extLst>
            </p:cNvPr>
            <p:cNvSpPr/>
            <p:nvPr/>
          </p:nvSpPr>
          <p:spPr>
            <a:xfrm>
              <a:off x="8249995" y="5510924"/>
              <a:ext cx="3950732" cy="1361521"/>
            </a:xfrm>
            <a:custGeom>
              <a:avLst/>
              <a:gdLst>
                <a:gd name="connsiteX0" fmla="*/ 2318176 w 3950732"/>
                <a:gd name="connsiteY0" fmla="*/ 863 h 1361521"/>
                <a:gd name="connsiteX1" fmla="*/ 3927597 w 3950732"/>
                <a:gd name="connsiteY1" fmla="*/ 627571 h 1361521"/>
                <a:gd name="connsiteX2" fmla="*/ 3950732 w 3950732"/>
                <a:gd name="connsiteY2" fmla="*/ 649867 h 1361521"/>
                <a:gd name="connsiteX3" fmla="*/ 3950732 w 3950732"/>
                <a:gd name="connsiteY3" fmla="*/ 869326 h 1361521"/>
                <a:gd name="connsiteX4" fmla="*/ 3782152 w 3950732"/>
                <a:gd name="connsiteY4" fmla="*/ 710562 h 1361521"/>
                <a:gd name="connsiteX5" fmla="*/ 1873314 w 3950732"/>
                <a:gd name="connsiteY5" fmla="*/ 187606 h 1361521"/>
                <a:gd name="connsiteX6" fmla="*/ 223081 w 3950732"/>
                <a:gd name="connsiteY6" fmla="*/ 1280254 h 1361521"/>
                <a:gd name="connsiteX7" fmla="*/ 178902 w 3950732"/>
                <a:gd name="connsiteY7" fmla="*/ 1361521 h 1361521"/>
                <a:gd name="connsiteX8" fmla="*/ 0 w 3950732"/>
                <a:gd name="connsiteY8" fmla="*/ 1361521 h 1361521"/>
                <a:gd name="connsiteX9" fmla="*/ 89638 w 3950732"/>
                <a:gd name="connsiteY9" fmla="*/ 1196629 h 1361521"/>
                <a:gd name="connsiteX10" fmla="*/ 1848424 w 3950732"/>
                <a:gd name="connsiteY10" fmla="*/ 32107 h 1361521"/>
                <a:gd name="connsiteX11" fmla="*/ 2318176 w 3950732"/>
                <a:gd name="connsiteY11" fmla="*/ 863 h 136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50732" h="1361521">
                  <a:moveTo>
                    <a:pt x="2318176" y="863"/>
                  </a:moveTo>
                  <a:cubicBezTo>
                    <a:pt x="2908806" y="16239"/>
                    <a:pt x="3478880" y="236620"/>
                    <a:pt x="3927597" y="627571"/>
                  </a:cubicBezTo>
                  <a:lnTo>
                    <a:pt x="3950732" y="649867"/>
                  </a:lnTo>
                  <a:lnTo>
                    <a:pt x="3950732" y="869326"/>
                  </a:lnTo>
                  <a:lnTo>
                    <a:pt x="3782152" y="710562"/>
                  </a:lnTo>
                  <a:cubicBezTo>
                    <a:pt x="3254857" y="272119"/>
                    <a:pt x="2559801" y="77722"/>
                    <a:pt x="1873314" y="187606"/>
                  </a:cubicBezTo>
                  <a:cubicBezTo>
                    <a:pt x="1186826" y="297491"/>
                    <a:pt x="587176" y="699129"/>
                    <a:pt x="223081" y="1280254"/>
                  </a:cubicBezTo>
                  <a:lnTo>
                    <a:pt x="178902" y="1361521"/>
                  </a:lnTo>
                  <a:lnTo>
                    <a:pt x="0" y="1361521"/>
                  </a:lnTo>
                  <a:lnTo>
                    <a:pt x="89638" y="1196629"/>
                  </a:lnTo>
                  <a:cubicBezTo>
                    <a:pt x="477684" y="577277"/>
                    <a:pt x="1116779" y="149220"/>
                    <a:pt x="1848424" y="32107"/>
                  </a:cubicBezTo>
                  <a:cubicBezTo>
                    <a:pt x="2005205" y="7012"/>
                    <a:pt x="2162406" y="-3193"/>
                    <a:pt x="2318176" y="863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chemeClr val="bg1">
                    <a:lumMod val="75000"/>
                  </a:schemeClr>
                </a:gs>
                <a:gs pos="100000">
                  <a:srgbClr val="F0F0F0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슬라이드 번호 개체 틀 10">
            <a:extLst>
              <a:ext uri="{FF2B5EF4-FFF2-40B4-BE49-F238E27FC236}">
                <a16:creationId xmlns:a16="http://schemas.microsoft.com/office/drawing/2014/main" id="{C2823B39-5BC1-4FA7-AC46-59F332B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85" y="6431895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srgbClr val="FF5050"/>
                </a:solidFill>
                <a:ea typeface="HY견고딕" panose="02030600000101010101" pitchFamily="18" charset="-127"/>
              </a:rPr>
              <a:t>9</a:t>
            </a:fld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/50</a:t>
            </a:r>
          </a:p>
          <a:p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소프트웨어 설계</a:t>
            </a:r>
            <a:r>
              <a:rPr lang="en-US" altLang="ko-KR" dirty="0">
                <a:solidFill>
                  <a:srgbClr val="FF5050"/>
                </a:solidFill>
                <a:ea typeface="HY견고딕" panose="02030600000101010101" pitchFamily="18" charset="-127"/>
              </a:rPr>
              <a:t>-5</a:t>
            </a:r>
            <a:r>
              <a:rPr lang="ko-KR" altLang="en-US" dirty="0">
                <a:solidFill>
                  <a:srgbClr val="FF5050"/>
                </a:solidFill>
                <a:ea typeface="HY견고딕" panose="02030600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1095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7072</TotalTime>
  <Words>2203</Words>
  <Application>Microsoft Office PowerPoint</Application>
  <PresentationFormat>와이드스크린</PresentationFormat>
  <Paragraphs>445</Paragraphs>
  <Slides>50</Slides>
  <Notes>50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 희정</cp:lastModifiedBy>
  <cp:revision>1049</cp:revision>
  <dcterms:created xsi:type="dcterms:W3CDTF">2018-08-02T07:05:36Z</dcterms:created>
  <dcterms:modified xsi:type="dcterms:W3CDTF">2019-12-19T02:45:22Z</dcterms:modified>
</cp:coreProperties>
</file>